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81" r:id="rId2"/>
    <p:sldId id="257" r:id="rId3"/>
    <p:sldId id="278" r:id="rId4"/>
    <p:sldId id="259" r:id="rId5"/>
    <p:sldId id="260" r:id="rId6"/>
    <p:sldId id="261" r:id="rId7"/>
    <p:sldId id="28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9548C-8A51-476E-949E-56CAFF7D37A7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B68BB-BD2A-41BA-8F52-5D720F8A2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8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B68BB-BD2A-41BA-8F52-5D720F8A246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16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B68BB-BD2A-41BA-8F52-5D720F8A24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45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B68BB-BD2A-41BA-8F52-5D720F8A24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34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4363A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4363A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596897" y="1416285"/>
            <a:ext cx="3339465" cy="4385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38013" y="1416285"/>
            <a:ext cx="3151504" cy="4748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4363A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4F8F9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9FB5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6492" y="6095"/>
            <a:ext cx="1783842" cy="1782317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67639" y="21335"/>
            <a:ext cx="1704339" cy="1702435"/>
          </a:xfrm>
          <a:custGeom>
            <a:avLst/>
            <a:gdLst/>
            <a:ahLst/>
            <a:cxnLst/>
            <a:rect l="l" t="t" r="r" b="b"/>
            <a:pathLst>
              <a:path w="1704339" h="1702435">
                <a:moveTo>
                  <a:pt x="0" y="851154"/>
                </a:moveTo>
                <a:lnTo>
                  <a:pt x="1348" y="802859"/>
                </a:lnTo>
                <a:lnTo>
                  <a:pt x="5346" y="755271"/>
                </a:lnTo>
                <a:lnTo>
                  <a:pt x="11921" y="708461"/>
                </a:lnTo>
                <a:lnTo>
                  <a:pt x="21002" y="662500"/>
                </a:lnTo>
                <a:lnTo>
                  <a:pt x="32516" y="617462"/>
                </a:lnTo>
                <a:lnTo>
                  <a:pt x="46392" y="573417"/>
                </a:lnTo>
                <a:lnTo>
                  <a:pt x="62557" y="530438"/>
                </a:lnTo>
                <a:lnTo>
                  <a:pt x="80940" y="488596"/>
                </a:lnTo>
                <a:lnTo>
                  <a:pt x="101469" y="447964"/>
                </a:lnTo>
                <a:lnTo>
                  <a:pt x="124072" y="408613"/>
                </a:lnTo>
                <a:lnTo>
                  <a:pt x="148677" y="370615"/>
                </a:lnTo>
                <a:lnTo>
                  <a:pt x="175212" y="334042"/>
                </a:lnTo>
                <a:lnTo>
                  <a:pt x="203605" y="298966"/>
                </a:lnTo>
                <a:lnTo>
                  <a:pt x="233784" y="265459"/>
                </a:lnTo>
                <a:lnTo>
                  <a:pt x="265678" y="233593"/>
                </a:lnTo>
                <a:lnTo>
                  <a:pt x="299214" y="203439"/>
                </a:lnTo>
                <a:lnTo>
                  <a:pt x="334320" y="175070"/>
                </a:lnTo>
                <a:lnTo>
                  <a:pt x="370925" y="148557"/>
                </a:lnTo>
                <a:lnTo>
                  <a:pt x="408957" y="123973"/>
                </a:lnTo>
                <a:lnTo>
                  <a:pt x="448343" y="101388"/>
                </a:lnTo>
                <a:lnTo>
                  <a:pt x="489012" y="80876"/>
                </a:lnTo>
                <a:lnTo>
                  <a:pt x="530892" y="62508"/>
                </a:lnTo>
                <a:lnTo>
                  <a:pt x="573911" y="46355"/>
                </a:lnTo>
                <a:lnTo>
                  <a:pt x="617997" y="32490"/>
                </a:lnTo>
                <a:lnTo>
                  <a:pt x="663078" y="20985"/>
                </a:lnTo>
                <a:lnTo>
                  <a:pt x="709083" y="11912"/>
                </a:lnTo>
                <a:lnTo>
                  <a:pt x="755938" y="5342"/>
                </a:lnTo>
                <a:lnTo>
                  <a:pt x="803573" y="1347"/>
                </a:lnTo>
                <a:lnTo>
                  <a:pt x="851916" y="0"/>
                </a:lnTo>
                <a:lnTo>
                  <a:pt x="900262" y="1347"/>
                </a:lnTo>
                <a:lnTo>
                  <a:pt x="947900" y="5342"/>
                </a:lnTo>
                <a:lnTo>
                  <a:pt x="994758" y="11912"/>
                </a:lnTo>
                <a:lnTo>
                  <a:pt x="1040764" y="20985"/>
                </a:lnTo>
                <a:lnTo>
                  <a:pt x="1085847" y="32490"/>
                </a:lnTo>
                <a:lnTo>
                  <a:pt x="1129935" y="46355"/>
                </a:lnTo>
                <a:lnTo>
                  <a:pt x="1172955" y="62508"/>
                </a:lnTo>
                <a:lnTo>
                  <a:pt x="1214835" y="80876"/>
                </a:lnTo>
                <a:lnTo>
                  <a:pt x="1255505" y="101388"/>
                </a:lnTo>
                <a:lnTo>
                  <a:pt x="1294891" y="123973"/>
                </a:lnTo>
                <a:lnTo>
                  <a:pt x="1332922" y="148557"/>
                </a:lnTo>
                <a:lnTo>
                  <a:pt x="1369527" y="175070"/>
                </a:lnTo>
                <a:lnTo>
                  <a:pt x="1404633" y="203439"/>
                </a:lnTo>
                <a:lnTo>
                  <a:pt x="1438168" y="233593"/>
                </a:lnTo>
                <a:lnTo>
                  <a:pt x="1470061" y="265459"/>
                </a:lnTo>
                <a:lnTo>
                  <a:pt x="1500239" y="298966"/>
                </a:lnTo>
                <a:lnTo>
                  <a:pt x="1528631" y="334042"/>
                </a:lnTo>
                <a:lnTo>
                  <a:pt x="1555164" y="370615"/>
                </a:lnTo>
                <a:lnTo>
                  <a:pt x="1579768" y="408613"/>
                </a:lnTo>
                <a:lnTo>
                  <a:pt x="1602369" y="447964"/>
                </a:lnTo>
                <a:lnTo>
                  <a:pt x="1622897" y="488596"/>
                </a:lnTo>
                <a:lnTo>
                  <a:pt x="1641279" y="530438"/>
                </a:lnTo>
                <a:lnTo>
                  <a:pt x="1657443" y="573417"/>
                </a:lnTo>
                <a:lnTo>
                  <a:pt x="1671318" y="617462"/>
                </a:lnTo>
                <a:lnTo>
                  <a:pt x="1682831" y="662500"/>
                </a:lnTo>
                <a:lnTo>
                  <a:pt x="1691911" y="708461"/>
                </a:lnTo>
                <a:lnTo>
                  <a:pt x="1698486" y="755271"/>
                </a:lnTo>
                <a:lnTo>
                  <a:pt x="1702483" y="802859"/>
                </a:lnTo>
                <a:lnTo>
                  <a:pt x="1703832" y="851154"/>
                </a:lnTo>
                <a:lnTo>
                  <a:pt x="1702483" y="899448"/>
                </a:lnTo>
                <a:lnTo>
                  <a:pt x="1698486" y="947036"/>
                </a:lnTo>
                <a:lnTo>
                  <a:pt x="1691911" y="993846"/>
                </a:lnTo>
                <a:lnTo>
                  <a:pt x="1682831" y="1039807"/>
                </a:lnTo>
                <a:lnTo>
                  <a:pt x="1671318" y="1084845"/>
                </a:lnTo>
                <a:lnTo>
                  <a:pt x="1657443" y="1128890"/>
                </a:lnTo>
                <a:lnTo>
                  <a:pt x="1641279" y="1171869"/>
                </a:lnTo>
                <a:lnTo>
                  <a:pt x="1622897" y="1213711"/>
                </a:lnTo>
                <a:lnTo>
                  <a:pt x="1602369" y="1254343"/>
                </a:lnTo>
                <a:lnTo>
                  <a:pt x="1579768" y="1293694"/>
                </a:lnTo>
                <a:lnTo>
                  <a:pt x="1555164" y="1331692"/>
                </a:lnTo>
                <a:lnTo>
                  <a:pt x="1528631" y="1368265"/>
                </a:lnTo>
                <a:lnTo>
                  <a:pt x="1500239" y="1403341"/>
                </a:lnTo>
                <a:lnTo>
                  <a:pt x="1470061" y="1436848"/>
                </a:lnTo>
                <a:lnTo>
                  <a:pt x="1438168" y="1468714"/>
                </a:lnTo>
                <a:lnTo>
                  <a:pt x="1404633" y="1498868"/>
                </a:lnTo>
                <a:lnTo>
                  <a:pt x="1369527" y="1527237"/>
                </a:lnTo>
                <a:lnTo>
                  <a:pt x="1332922" y="1553750"/>
                </a:lnTo>
                <a:lnTo>
                  <a:pt x="1294891" y="1578334"/>
                </a:lnTo>
                <a:lnTo>
                  <a:pt x="1255505" y="1600919"/>
                </a:lnTo>
                <a:lnTo>
                  <a:pt x="1214835" y="1621431"/>
                </a:lnTo>
                <a:lnTo>
                  <a:pt x="1172955" y="1639799"/>
                </a:lnTo>
                <a:lnTo>
                  <a:pt x="1129935" y="1655952"/>
                </a:lnTo>
                <a:lnTo>
                  <a:pt x="1085847" y="1669817"/>
                </a:lnTo>
                <a:lnTo>
                  <a:pt x="1040764" y="1681322"/>
                </a:lnTo>
                <a:lnTo>
                  <a:pt x="994758" y="1690395"/>
                </a:lnTo>
                <a:lnTo>
                  <a:pt x="947900" y="1696965"/>
                </a:lnTo>
                <a:lnTo>
                  <a:pt x="900262" y="1700960"/>
                </a:lnTo>
                <a:lnTo>
                  <a:pt x="851916" y="1702308"/>
                </a:lnTo>
                <a:lnTo>
                  <a:pt x="803573" y="1700960"/>
                </a:lnTo>
                <a:lnTo>
                  <a:pt x="755938" y="1696965"/>
                </a:lnTo>
                <a:lnTo>
                  <a:pt x="709083" y="1690395"/>
                </a:lnTo>
                <a:lnTo>
                  <a:pt x="663078" y="1681322"/>
                </a:lnTo>
                <a:lnTo>
                  <a:pt x="617997" y="1669817"/>
                </a:lnTo>
                <a:lnTo>
                  <a:pt x="573911" y="1655952"/>
                </a:lnTo>
                <a:lnTo>
                  <a:pt x="530892" y="1639799"/>
                </a:lnTo>
                <a:lnTo>
                  <a:pt x="489012" y="1621431"/>
                </a:lnTo>
                <a:lnTo>
                  <a:pt x="448343" y="1600919"/>
                </a:lnTo>
                <a:lnTo>
                  <a:pt x="408957" y="1578334"/>
                </a:lnTo>
                <a:lnTo>
                  <a:pt x="370925" y="1553750"/>
                </a:lnTo>
                <a:lnTo>
                  <a:pt x="334320" y="1527237"/>
                </a:lnTo>
                <a:lnTo>
                  <a:pt x="299214" y="1498868"/>
                </a:lnTo>
                <a:lnTo>
                  <a:pt x="265678" y="1468714"/>
                </a:lnTo>
                <a:lnTo>
                  <a:pt x="233784" y="1436848"/>
                </a:lnTo>
                <a:lnTo>
                  <a:pt x="203605" y="1403341"/>
                </a:lnTo>
                <a:lnTo>
                  <a:pt x="175212" y="1368265"/>
                </a:lnTo>
                <a:lnTo>
                  <a:pt x="148677" y="1331692"/>
                </a:lnTo>
                <a:lnTo>
                  <a:pt x="124072" y="1293694"/>
                </a:lnTo>
                <a:lnTo>
                  <a:pt x="101469" y="1254343"/>
                </a:lnTo>
                <a:lnTo>
                  <a:pt x="80940" y="1213711"/>
                </a:lnTo>
                <a:lnTo>
                  <a:pt x="62557" y="1171869"/>
                </a:lnTo>
                <a:lnTo>
                  <a:pt x="46392" y="1128890"/>
                </a:lnTo>
                <a:lnTo>
                  <a:pt x="32516" y="1084845"/>
                </a:lnTo>
                <a:lnTo>
                  <a:pt x="21002" y="1039807"/>
                </a:lnTo>
                <a:lnTo>
                  <a:pt x="11921" y="993846"/>
                </a:lnTo>
                <a:lnTo>
                  <a:pt x="5346" y="947036"/>
                </a:lnTo>
                <a:lnTo>
                  <a:pt x="1348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DFED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2212" y="1045463"/>
            <a:ext cx="1152906" cy="114833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7319" y="1050633"/>
            <a:ext cx="1116813" cy="111147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  <a:path w="1116965" h="1111885">
                <a:moveTo>
                  <a:pt x="220477" y="286041"/>
                </a:moveTo>
                <a:lnTo>
                  <a:pt x="193856" y="323455"/>
                </a:lnTo>
                <a:lnTo>
                  <a:pt x="171955" y="362810"/>
                </a:lnTo>
                <a:lnTo>
                  <a:pt x="154729" y="403741"/>
                </a:lnTo>
                <a:lnTo>
                  <a:pt x="142131" y="445881"/>
                </a:lnTo>
                <a:lnTo>
                  <a:pt x="134116" y="488865"/>
                </a:lnTo>
                <a:lnTo>
                  <a:pt x="130638" y="532328"/>
                </a:lnTo>
                <a:lnTo>
                  <a:pt x="131651" y="575903"/>
                </a:lnTo>
                <a:lnTo>
                  <a:pt x="137108" y="619227"/>
                </a:lnTo>
                <a:lnTo>
                  <a:pt x="146964" y="661933"/>
                </a:lnTo>
                <a:lnTo>
                  <a:pt x="161173" y="703655"/>
                </a:lnTo>
                <a:lnTo>
                  <a:pt x="179689" y="744028"/>
                </a:lnTo>
                <a:lnTo>
                  <a:pt x="202465" y="782686"/>
                </a:lnTo>
                <a:lnTo>
                  <a:pt x="229457" y="819265"/>
                </a:lnTo>
                <a:lnTo>
                  <a:pt x="260618" y="853397"/>
                </a:lnTo>
                <a:lnTo>
                  <a:pt x="295902" y="884719"/>
                </a:lnTo>
                <a:lnTo>
                  <a:pt x="334265" y="912179"/>
                </a:lnTo>
                <a:lnTo>
                  <a:pt x="374453" y="934995"/>
                </a:lnTo>
                <a:lnTo>
                  <a:pt x="416101" y="953204"/>
                </a:lnTo>
                <a:lnTo>
                  <a:pt x="458841" y="966841"/>
                </a:lnTo>
                <a:lnTo>
                  <a:pt x="502308" y="975943"/>
                </a:lnTo>
                <a:lnTo>
                  <a:pt x="546136" y="980546"/>
                </a:lnTo>
                <a:lnTo>
                  <a:pt x="589957" y="980687"/>
                </a:lnTo>
                <a:lnTo>
                  <a:pt x="633406" y="976403"/>
                </a:lnTo>
                <a:lnTo>
                  <a:pt x="676117" y="967728"/>
                </a:lnTo>
                <a:lnTo>
                  <a:pt x="717723" y="954701"/>
                </a:lnTo>
                <a:lnTo>
                  <a:pt x="757858" y="937356"/>
                </a:lnTo>
                <a:lnTo>
                  <a:pt x="796155" y="915731"/>
                </a:lnTo>
                <a:lnTo>
                  <a:pt x="832248" y="889862"/>
                </a:lnTo>
                <a:lnTo>
                  <a:pt x="865771" y="859785"/>
                </a:lnTo>
                <a:lnTo>
                  <a:pt x="896358" y="825537"/>
                </a:lnTo>
                <a:lnTo>
                  <a:pt x="922982" y="788101"/>
                </a:lnTo>
                <a:lnTo>
                  <a:pt x="944884" y="748730"/>
                </a:lnTo>
                <a:lnTo>
                  <a:pt x="962111" y="707789"/>
                </a:lnTo>
                <a:lnTo>
                  <a:pt x="974709" y="665643"/>
                </a:lnTo>
                <a:lnTo>
                  <a:pt x="982725" y="622657"/>
                </a:lnTo>
                <a:lnTo>
                  <a:pt x="986203" y="579196"/>
                </a:lnTo>
                <a:lnTo>
                  <a:pt x="985191" y="535624"/>
                </a:lnTo>
                <a:lnTo>
                  <a:pt x="979734" y="492307"/>
                </a:lnTo>
                <a:lnTo>
                  <a:pt x="969878" y="449609"/>
                </a:lnTo>
                <a:lnTo>
                  <a:pt x="955669" y="407895"/>
                </a:lnTo>
                <a:lnTo>
                  <a:pt x="937154" y="367530"/>
                </a:lnTo>
                <a:lnTo>
                  <a:pt x="914378" y="328880"/>
                </a:lnTo>
                <a:lnTo>
                  <a:pt x="887387" y="292308"/>
                </a:lnTo>
                <a:lnTo>
                  <a:pt x="856228" y="258179"/>
                </a:lnTo>
                <a:lnTo>
                  <a:pt x="820946" y="226859"/>
                </a:lnTo>
                <a:lnTo>
                  <a:pt x="782581" y="199399"/>
                </a:lnTo>
                <a:lnTo>
                  <a:pt x="742390" y="176583"/>
                </a:lnTo>
                <a:lnTo>
                  <a:pt x="700741" y="158375"/>
                </a:lnTo>
                <a:lnTo>
                  <a:pt x="657999" y="144737"/>
                </a:lnTo>
                <a:lnTo>
                  <a:pt x="614531" y="135635"/>
                </a:lnTo>
                <a:lnTo>
                  <a:pt x="570702" y="131032"/>
                </a:lnTo>
                <a:lnTo>
                  <a:pt x="526880" y="130891"/>
                </a:lnTo>
                <a:lnTo>
                  <a:pt x="483430" y="135175"/>
                </a:lnTo>
                <a:lnTo>
                  <a:pt x="440719" y="143850"/>
                </a:lnTo>
                <a:lnTo>
                  <a:pt x="399113" y="156877"/>
                </a:lnTo>
                <a:lnTo>
                  <a:pt x="358978" y="174222"/>
                </a:lnTo>
                <a:lnTo>
                  <a:pt x="320681" y="195847"/>
                </a:lnTo>
                <a:lnTo>
                  <a:pt x="284587" y="221716"/>
                </a:lnTo>
                <a:lnTo>
                  <a:pt x="251064" y="251793"/>
                </a:lnTo>
                <a:lnTo>
                  <a:pt x="220477" y="286041"/>
                </a:lnTo>
                <a:close/>
              </a:path>
            </a:pathLst>
          </a:custGeom>
          <a:ln w="7349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13460" y="0"/>
            <a:ext cx="8130540" cy="6858000"/>
          </a:xfrm>
          <a:custGeom>
            <a:avLst/>
            <a:gdLst/>
            <a:ahLst/>
            <a:cxnLst/>
            <a:rect l="l" t="t" r="r" b="b"/>
            <a:pathLst>
              <a:path w="8130540" h="6858000">
                <a:moveTo>
                  <a:pt x="8130540" y="0"/>
                </a:moveTo>
                <a:lnTo>
                  <a:pt x="0" y="0"/>
                </a:lnTo>
                <a:lnTo>
                  <a:pt x="0" y="6858000"/>
                </a:lnTo>
                <a:lnTo>
                  <a:pt x="8130540" y="6858000"/>
                </a:lnTo>
                <a:lnTo>
                  <a:pt x="8130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35736" y="0"/>
            <a:ext cx="150875" cy="6857996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467" y="343661"/>
            <a:ext cx="8729065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4363A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604" y="1396111"/>
            <a:ext cx="8914790" cy="4671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3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intl.boun.edu.tr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trm@boun.edu.tr" TargetMode="External"/><Relationship Id="rId2" Type="http://schemas.openxmlformats.org/officeDocument/2006/relationships/hyperlink" Target="http://www.tourism.boun.edu.t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14"/>
          <p:cNvGrpSpPr/>
          <p:nvPr/>
        </p:nvGrpSpPr>
        <p:grpSpPr>
          <a:xfrm>
            <a:off x="921892" y="1338072"/>
            <a:ext cx="305435" cy="288290"/>
            <a:chOff x="921892" y="1338072"/>
            <a:chExt cx="305435" cy="288290"/>
          </a:xfrm>
        </p:grpSpPr>
        <p:pic>
          <p:nvPicPr>
            <p:cNvPr id="3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2781" y="1415034"/>
              <a:ext cx="210312" cy="210312"/>
            </a:xfrm>
            <a:prstGeom prst="rect">
              <a:avLst/>
            </a:prstGeom>
          </p:spPr>
        </p:pic>
        <p:pic>
          <p:nvPicPr>
            <p:cNvPr id="4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1892" y="1338072"/>
              <a:ext cx="304927" cy="288163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1325119" y="228601"/>
            <a:ext cx="7361682" cy="2228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00"/>
              </a:spcBef>
            </a:pPr>
            <a:endParaRPr lang="en-US" spc="-5" dirty="0"/>
          </a:p>
          <a:p>
            <a:pPr marL="5715" algn="ctr">
              <a:lnSpc>
                <a:spcPct val="100000"/>
              </a:lnSpc>
              <a:spcBef>
                <a:spcPts val="100"/>
              </a:spcBef>
            </a:pPr>
            <a:r>
              <a:rPr lang="en-US" sz="4000" b="1" spc="-5" dirty="0">
                <a:solidFill>
                  <a:srgbClr val="4363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BOĞAZİÇİ</a:t>
            </a:r>
            <a:r>
              <a:rPr lang="en-US" sz="4000" b="1" spc="-25" dirty="0">
                <a:solidFill>
                  <a:srgbClr val="4363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4363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</a:p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rgbClr val="4363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OF </a:t>
            </a:r>
            <a:r>
              <a:rPr lang="en-US" sz="4000" b="1" dirty="0" smtClean="0">
                <a:solidFill>
                  <a:srgbClr val="4363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MANAGERIAL </a:t>
            </a:r>
            <a:r>
              <a:rPr lang="en-US" sz="4000" b="1" dirty="0">
                <a:solidFill>
                  <a:srgbClr val="4363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</a:p>
        </p:txBody>
      </p:sp>
      <p:sp>
        <p:nvSpPr>
          <p:cNvPr id="6" name="object 23"/>
          <p:cNvSpPr txBox="1"/>
          <p:nvPr/>
        </p:nvSpPr>
        <p:spPr>
          <a:xfrm>
            <a:off x="1325118" y="2821939"/>
            <a:ext cx="7818881" cy="15664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n-US" sz="3450" b="1" dirty="0">
                <a:solidFill>
                  <a:srgbClr val="4363A7"/>
                </a:solidFill>
                <a:latin typeface="Arial"/>
                <a:cs typeface="Arial"/>
              </a:rPr>
              <a:t>Department of Tourism Administration</a:t>
            </a:r>
            <a:endParaRPr sz="3450" b="1" dirty="0">
              <a:solidFill>
                <a:srgbClr val="4363A7"/>
              </a:solidFill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3200" b="1" spc="-5" dirty="0">
                <a:solidFill>
                  <a:srgbClr val="4363A7"/>
                </a:solidFill>
                <a:latin typeface="Arial"/>
                <a:cs typeface="Arial"/>
              </a:rPr>
              <a:t>2023</a:t>
            </a:r>
            <a:endParaRPr sz="3200" b="1" dirty="0">
              <a:solidFill>
                <a:srgbClr val="4363A7"/>
              </a:solidFill>
              <a:latin typeface="Arial"/>
              <a:cs typeface="Arial"/>
            </a:endParaRPr>
          </a:p>
        </p:txBody>
      </p:sp>
      <p:pic>
        <p:nvPicPr>
          <p:cNvPr id="7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43628" y="5085588"/>
            <a:ext cx="11049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5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64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4F8F9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9FB5B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492" y="6095"/>
              <a:ext cx="1783842" cy="178231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7639" y="21335"/>
              <a:ext cx="1704339" cy="1702435"/>
            </a:xfrm>
            <a:custGeom>
              <a:avLst/>
              <a:gdLst/>
              <a:ahLst/>
              <a:cxnLst/>
              <a:rect l="l" t="t" r="r" b="b"/>
              <a:pathLst>
                <a:path w="1704339" h="1702435">
                  <a:moveTo>
                    <a:pt x="0" y="851154"/>
                  </a:moveTo>
                  <a:lnTo>
                    <a:pt x="1348" y="802859"/>
                  </a:lnTo>
                  <a:lnTo>
                    <a:pt x="5346" y="755271"/>
                  </a:lnTo>
                  <a:lnTo>
                    <a:pt x="11921" y="708461"/>
                  </a:lnTo>
                  <a:lnTo>
                    <a:pt x="21002" y="662500"/>
                  </a:lnTo>
                  <a:lnTo>
                    <a:pt x="32516" y="617462"/>
                  </a:lnTo>
                  <a:lnTo>
                    <a:pt x="46392" y="573417"/>
                  </a:lnTo>
                  <a:lnTo>
                    <a:pt x="62557" y="530438"/>
                  </a:lnTo>
                  <a:lnTo>
                    <a:pt x="80940" y="488596"/>
                  </a:lnTo>
                  <a:lnTo>
                    <a:pt x="101469" y="447964"/>
                  </a:lnTo>
                  <a:lnTo>
                    <a:pt x="124072" y="408613"/>
                  </a:lnTo>
                  <a:lnTo>
                    <a:pt x="148677" y="370615"/>
                  </a:lnTo>
                  <a:lnTo>
                    <a:pt x="175212" y="334042"/>
                  </a:lnTo>
                  <a:lnTo>
                    <a:pt x="203605" y="298966"/>
                  </a:lnTo>
                  <a:lnTo>
                    <a:pt x="233784" y="265459"/>
                  </a:lnTo>
                  <a:lnTo>
                    <a:pt x="265678" y="233593"/>
                  </a:lnTo>
                  <a:lnTo>
                    <a:pt x="299214" y="203439"/>
                  </a:lnTo>
                  <a:lnTo>
                    <a:pt x="334320" y="175070"/>
                  </a:lnTo>
                  <a:lnTo>
                    <a:pt x="370925" y="148557"/>
                  </a:lnTo>
                  <a:lnTo>
                    <a:pt x="408957" y="123973"/>
                  </a:lnTo>
                  <a:lnTo>
                    <a:pt x="448343" y="101388"/>
                  </a:lnTo>
                  <a:lnTo>
                    <a:pt x="489012" y="80876"/>
                  </a:lnTo>
                  <a:lnTo>
                    <a:pt x="530892" y="62508"/>
                  </a:lnTo>
                  <a:lnTo>
                    <a:pt x="573911" y="46355"/>
                  </a:lnTo>
                  <a:lnTo>
                    <a:pt x="617997" y="32490"/>
                  </a:lnTo>
                  <a:lnTo>
                    <a:pt x="663078" y="20985"/>
                  </a:lnTo>
                  <a:lnTo>
                    <a:pt x="709083" y="11912"/>
                  </a:lnTo>
                  <a:lnTo>
                    <a:pt x="755938" y="5342"/>
                  </a:lnTo>
                  <a:lnTo>
                    <a:pt x="803573" y="1347"/>
                  </a:lnTo>
                  <a:lnTo>
                    <a:pt x="851916" y="0"/>
                  </a:lnTo>
                  <a:lnTo>
                    <a:pt x="900262" y="1347"/>
                  </a:lnTo>
                  <a:lnTo>
                    <a:pt x="947900" y="5342"/>
                  </a:lnTo>
                  <a:lnTo>
                    <a:pt x="994758" y="11912"/>
                  </a:lnTo>
                  <a:lnTo>
                    <a:pt x="1040764" y="20985"/>
                  </a:lnTo>
                  <a:lnTo>
                    <a:pt x="1085847" y="32490"/>
                  </a:lnTo>
                  <a:lnTo>
                    <a:pt x="1129935" y="46355"/>
                  </a:lnTo>
                  <a:lnTo>
                    <a:pt x="1172955" y="62508"/>
                  </a:lnTo>
                  <a:lnTo>
                    <a:pt x="1214835" y="80876"/>
                  </a:lnTo>
                  <a:lnTo>
                    <a:pt x="1255505" y="101388"/>
                  </a:lnTo>
                  <a:lnTo>
                    <a:pt x="1294891" y="123973"/>
                  </a:lnTo>
                  <a:lnTo>
                    <a:pt x="1332922" y="148557"/>
                  </a:lnTo>
                  <a:lnTo>
                    <a:pt x="1369527" y="175070"/>
                  </a:lnTo>
                  <a:lnTo>
                    <a:pt x="1404633" y="203439"/>
                  </a:lnTo>
                  <a:lnTo>
                    <a:pt x="1438168" y="233593"/>
                  </a:lnTo>
                  <a:lnTo>
                    <a:pt x="1470061" y="265459"/>
                  </a:lnTo>
                  <a:lnTo>
                    <a:pt x="1500239" y="298966"/>
                  </a:lnTo>
                  <a:lnTo>
                    <a:pt x="1528631" y="334042"/>
                  </a:lnTo>
                  <a:lnTo>
                    <a:pt x="1555164" y="370615"/>
                  </a:lnTo>
                  <a:lnTo>
                    <a:pt x="1579768" y="408613"/>
                  </a:lnTo>
                  <a:lnTo>
                    <a:pt x="1602369" y="447964"/>
                  </a:lnTo>
                  <a:lnTo>
                    <a:pt x="1622897" y="488596"/>
                  </a:lnTo>
                  <a:lnTo>
                    <a:pt x="1641279" y="530438"/>
                  </a:lnTo>
                  <a:lnTo>
                    <a:pt x="1657443" y="573417"/>
                  </a:lnTo>
                  <a:lnTo>
                    <a:pt x="1671318" y="617462"/>
                  </a:lnTo>
                  <a:lnTo>
                    <a:pt x="1682831" y="662500"/>
                  </a:lnTo>
                  <a:lnTo>
                    <a:pt x="1691911" y="708461"/>
                  </a:lnTo>
                  <a:lnTo>
                    <a:pt x="1698486" y="755271"/>
                  </a:lnTo>
                  <a:lnTo>
                    <a:pt x="1702483" y="802859"/>
                  </a:lnTo>
                  <a:lnTo>
                    <a:pt x="1703832" y="851154"/>
                  </a:lnTo>
                  <a:lnTo>
                    <a:pt x="1702483" y="899448"/>
                  </a:lnTo>
                  <a:lnTo>
                    <a:pt x="1698486" y="947036"/>
                  </a:lnTo>
                  <a:lnTo>
                    <a:pt x="1691911" y="993846"/>
                  </a:lnTo>
                  <a:lnTo>
                    <a:pt x="1682831" y="1039807"/>
                  </a:lnTo>
                  <a:lnTo>
                    <a:pt x="1671318" y="1084845"/>
                  </a:lnTo>
                  <a:lnTo>
                    <a:pt x="1657443" y="1128890"/>
                  </a:lnTo>
                  <a:lnTo>
                    <a:pt x="1641279" y="1171869"/>
                  </a:lnTo>
                  <a:lnTo>
                    <a:pt x="1622897" y="1213711"/>
                  </a:lnTo>
                  <a:lnTo>
                    <a:pt x="1602369" y="1254343"/>
                  </a:lnTo>
                  <a:lnTo>
                    <a:pt x="1579768" y="1293694"/>
                  </a:lnTo>
                  <a:lnTo>
                    <a:pt x="1555164" y="1331692"/>
                  </a:lnTo>
                  <a:lnTo>
                    <a:pt x="1528631" y="1368265"/>
                  </a:lnTo>
                  <a:lnTo>
                    <a:pt x="1500239" y="1403341"/>
                  </a:lnTo>
                  <a:lnTo>
                    <a:pt x="1470061" y="1436848"/>
                  </a:lnTo>
                  <a:lnTo>
                    <a:pt x="1438168" y="1468714"/>
                  </a:lnTo>
                  <a:lnTo>
                    <a:pt x="1404633" y="1498868"/>
                  </a:lnTo>
                  <a:lnTo>
                    <a:pt x="1369527" y="1527237"/>
                  </a:lnTo>
                  <a:lnTo>
                    <a:pt x="1332922" y="1553750"/>
                  </a:lnTo>
                  <a:lnTo>
                    <a:pt x="1294891" y="1578334"/>
                  </a:lnTo>
                  <a:lnTo>
                    <a:pt x="1255505" y="1600919"/>
                  </a:lnTo>
                  <a:lnTo>
                    <a:pt x="1214835" y="1621431"/>
                  </a:lnTo>
                  <a:lnTo>
                    <a:pt x="1172955" y="1639799"/>
                  </a:lnTo>
                  <a:lnTo>
                    <a:pt x="1129935" y="1655952"/>
                  </a:lnTo>
                  <a:lnTo>
                    <a:pt x="1085847" y="1669817"/>
                  </a:lnTo>
                  <a:lnTo>
                    <a:pt x="1040764" y="1681322"/>
                  </a:lnTo>
                  <a:lnTo>
                    <a:pt x="994758" y="1690395"/>
                  </a:lnTo>
                  <a:lnTo>
                    <a:pt x="947900" y="1696965"/>
                  </a:lnTo>
                  <a:lnTo>
                    <a:pt x="900262" y="1700960"/>
                  </a:lnTo>
                  <a:lnTo>
                    <a:pt x="851916" y="1702308"/>
                  </a:lnTo>
                  <a:lnTo>
                    <a:pt x="803573" y="1700960"/>
                  </a:lnTo>
                  <a:lnTo>
                    <a:pt x="755938" y="1696965"/>
                  </a:lnTo>
                  <a:lnTo>
                    <a:pt x="709083" y="1690395"/>
                  </a:lnTo>
                  <a:lnTo>
                    <a:pt x="663078" y="1681322"/>
                  </a:lnTo>
                  <a:lnTo>
                    <a:pt x="617997" y="1669817"/>
                  </a:lnTo>
                  <a:lnTo>
                    <a:pt x="573911" y="1655952"/>
                  </a:lnTo>
                  <a:lnTo>
                    <a:pt x="530892" y="1639799"/>
                  </a:lnTo>
                  <a:lnTo>
                    <a:pt x="489012" y="1621431"/>
                  </a:lnTo>
                  <a:lnTo>
                    <a:pt x="448343" y="1600919"/>
                  </a:lnTo>
                  <a:lnTo>
                    <a:pt x="408957" y="1578334"/>
                  </a:lnTo>
                  <a:lnTo>
                    <a:pt x="370925" y="1553750"/>
                  </a:lnTo>
                  <a:lnTo>
                    <a:pt x="334320" y="1527237"/>
                  </a:lnTo>
                  <a:lnTo>
                    <a:pt x="299214" y="1498868"/>
                  </a:lnTo>
                  <a:lnTo>
                    <a:pt x="265678" y="1468714"/>
                  </a:lnTo>
                  <a:lnTo>
                    <a:pt x="233784" y="1436848"/>
                  </a:lnTo>
                  <a:lnTo>
                    <a:pt x="203605" y="1403341"/>
                  </a:lnTo>
                  <a:lnTo>
                    <a:pt x="175212" y="1368265"/>
                  </a:lnTo>
                  <a:lnTo>
                    <a:pt x="148677" y="1331692"/>
                  </a:lnTo>
                  <a:lnTo>
                    <a:pt x="124072" y="1293694"/>
                  </a:lnTo>
                  <a:lnTo>
                    <a:pt x="101469" y="1254343"/>
                  </a:lnTo>
                  <a:lnTo>
                    <a:pt x="80940" y="1213711"/>
                  </a:lnTo>
                  <a:lnTo>
                    <a:pt x="62557" y="1171869"/>
                  </a:lnTo>
                  <a:lnTo>
                    <a:pt x="46392" y="1128890"/>
                  </a:lnTo>
                  <a:lnTo>
                    <a:pt x="32516" y="1084845"/>
                  </a:lnTo>
                  <a:lnTo>
                    <a:pt x="21002" y="1039807"/>
                  </a:lnTo>
                  <a:lnTo>
                    <a:pt x="11921" y="993846"/>
                  </a:lnTo>
                  <a:lnTo>
                    <a:pt x="5346" y="947036"/>
                  </a:lnTo>
                  <a:lnTo>
                    <a:pt x="1348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DFEDF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2" y="1045463"/>
              <a:ext cx="1152906" cy="114833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93A9B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0875" cy="685799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319530" y="1434465"/>
            <a:ext cx="3347720" cy="432169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lang="tr-TR" sz="2400" b="1" spc="-5" dirty="0">
                <a:solidFill>
                  <a:srgbClr val="4363A7"/>
                </a:solidFill>
                <a:latin typeface="Arial"/>
                <a:cs typeface="Arial"/>
              </a:rPr>
              <a:t>SEMESTER 1</a:t>
            </a:r>
            <a:endParaRPr lang="tr-TR"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Font typeface="Wingdings"/>
              <a:buChar char=""/>
              <a:tabLst>
                <a:tab pos="355600" algn="l"/>
              </a:tabLst>
            </a:pPr>
            <a:r>
              <a:rPr lang="en-US" sz="2400" spc="-5" dirty="0" smtClean="0">
                <a:latin typeface="Microsoft Sans Serif"/>
                <a:cs typeface="Microsoft Sans Serif"/>
              </a:rPr>
              <a:t>Accommodation</a:t>
            </a:r>
            <a:r>
              <a:rPr lang="tr-TR" sz="2400" spc="-5" dirty="0" smtClean="0">
                <a:latin typeface="Microsoft Sans Serif"/>
                <a:cs typeface="Microsoft Sans Serif"/>
              </a:rPr>
              <a:t> </a:t>
            </a:r>
            <a:r>
              <a:rPr lang="tr-TR" sz="2400" spc="-5" dirty="0">
                <a:latin typeface="Microsoft Sans Serif"/>
                <a:cs typeface="Microsoft Sans Serif"/>
              </a:rPr>
              <a:t>Industry</a:t>
            </a:r>
            <a:endParaRPr sz="24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Font typeface="Wingdings"/>
              <a:buChar char=""/>
              <a:tabLst>
                <a:tab pos="355600" algn="l"/>
              </a:tabLst>
            </a:pPr>
            <a:r>
              <a:rPr lang="tr-TR" sz="2400" spc="-10" dirty="0">
                <a:latin typeface="Microsoft Sans Serif"/>
                <a:cs typeface="Microsoft Sans Serif"/>
              </a:rPr>
              <a:t>Financial Accounting</a:t>
            </a:r>
            <a:endParaRPr sz="24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Font typeface="Wingdings"/>
              <a:buChar char=""/>
              <a:tabLst>
                <a:tab pos="355600" algn="l"/>
              </a:tabLst>
            </a:pPr>
            <a:r>
              <a:rPr lang="en-US" sz="2400" spc="-5" dirty="0" smtClean="0">
                <a:latin typeface="Microsoft Sans Serif"/>
                <a:cs typeface="Microsoft Sans Serif"/>
              </a:rPr>
              <a:t>Introduction</a:t>
            </a:r>
            <a:r>
              <a:rPr lang="tr-TR" sz="2400" spc="-5" dirty="0" smtClean="0">
                <a:latin typeface="Microsoft Sans Serif"/>
                <a:cs typeface="Microsoft Sans Serif"/>
              </a:rPr>
              <a:t> </a:t>
            </a:r>
            <a:r>
              <a:rPr lang="tr-TR" sz="2400" spc="-5" dirty="0">
                <a:latin typeface="Microsoft Sans Serif"/>
                <a:cs typeface="Microsoft Sans Serif"/>
              </a:rPr>
              <a:t>to Law</a:t>
            </a:r>
            <a:endParaRPr sz="24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Font typeface="Wingdings"/>
              <a:buChar char=""/>
              <a:tabLst>
                <a:tab pos="355600" algn="l"/>
              </a:tabLst>
            </a:pPr>
            <a:r>
              <a:rPr lang="en-US" sz="2400" spc="5" dirty="0" smtClean="0">
                <a:latin typeface="Microsoft Sans Serif"/>
                <a:cs typeface="Microsoft Sans Serif"/>
              </a:rPr>
              <a:t>Applied</a:t>
            </a:r>
            <a:r>
              <a:rPr lang="tr-TR" sz="2400" dirty="0" smtClean="0">
                <a:latin typeface="Microsoft Sans Serif"/>
                <a:cs typeface="Microsoft Sans Serif"/>
              </a:rPr>
              <a:t> </a:t>
            </a:r>
            <a:r>
              <a:rPr lang="en-US" sz="2400" dirty="0" smtClean="0">
                <a:latin typeface="Microsoft Sans Serif"/>
                <a:cs typeface="Microsoft Sans Serif"/>
              </a:rPr>
              <a:t>Statistics</a:t>
            </a:r>
            <a:r>
              <a:rPr lang="tr-TR" sz="2400" dirty="0" smtClean="0">
                <a:latin typeface="Microsoft Sans Serif"/>
                <a:cs typeface="Microsoft Sans Serif"/>
              </a:rPr>
              <a:t> </a:t>
            </a:r>
            <a:r>
              <a:rPr lang="tr-TR" sz="2400" dirty="0">
                <a:latin typeface="Microsoft Sans Serif"/>
                <a:cs typeface="Microsoft Sans Serif"/>
              </a:rPr>
              <a:t>I</a:t>
            </a:r>
            <a:endParaRPr sz="24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Font typeface="Wingdings"/>
              <a:buChar char=""/>
              <a:tabLst>
                <a:tab pos="355600" algn="l"/>
              </a:tabLst>
            </a:pPr>
            <a:r>
              <a:rPr lang="en-US" sz="2400" spc="-5" dirty="0" smtClean="0">
                <a:latin typeface="Microsoft Sans Serif"/>
                <a:cs typeface="Microsoft Sans Serif"/>
              </a:rPr>
              <a:t>Principles</a:t>
            </a:r>
            <a:r>
              <a:rPr lang="tr-TR" sz="2400" spc="-5" dirty="0" smtClean="0">
                <a:latin typeface="Microsoft Sans Serif"/>
                <a:cs typeface="Microsoft Sans Serif"/>
              </a:rPr>
              <a:t> </a:t>
            </a:r>
            <a:r>
              <a:rPr lang="tr-TR" sz="2400" spc="-5" dirty="0">
                <a:latin typeface="Microsoft Sans Serif"/>
                <a:cs typeface="Microsoft Sans Serif"/>
              </a:rPr>
              <a:t>of Marketing</a:t>
            </a:r>
            <a:endParaRPr sz="24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Font typeface="Wingdings"/>
              <a:buChar char=""/>
              <a:tabLst>
                <a:tab pos="355600" algn="l"/>
              </a:tabLst>
            </a:pPr>
            <a:r>
              <a:rPr lang="en-US" sz="2400" spc="-15" dirty="0" smtClean="0">
                <a:latin typeface="Microsoft Sans Serif"/>
                <a:cs typeface="Microsoft Sans Serif"/>
              </a:rPr>
              <a:t>Foreign</a:t>
            </a:r>
            <a:r>
              <a:rPr lang="tr-TR" sz="2400" spc="-15" dirty="0" smtClean="0">
                <a:latin typeface="Microsoft Sans Serif"/>
                <a:cs typeface="Microsoft Sans Serif"/>
              </a:rPr>
              <a:t> </a:t>
            </a:r>
            <a:r>
              <a:rPr lang="tr-TR" sz="2400" spc="-15" dirty="0">
                <a:latin typeface="Microsoft Sans Serif"/>
                <a:cs typeface="Microsoft Sans Serif"/>
              </a:rPr>
              <a:t>Language</a:t>
            </a:r>
            <a:endParaRPr sz="24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Clr>
                <a:srgbClr val="4363A7"/>
              </a:buClr>
              <a:buFont typeface="Wingdings"/>
              <a:buChar char=""/>
              <a:tabLst>
                <a:tab pos="355600" algn="l"/>
              </a:tabLst>
            </a:pPr>
            <a:r>
              <a:rPr lang="en-US" sz="2400" dirty="0" smtClean="0">
                <a:latin typeface="Microsoft Sans Serif"/>
                <a:cs typeface="Microsoft Sans Serif"/>
              </a:rPr>
              <a:t>Turkish</a:t>
            </a:r>
            <a:r>
              <a:rPr lang="tr-TR" sz="2400" dirty="0" smtClean="0">
                <a:latin typeface="Microsoft Sans Serif"/>
                <a:cs typeface="Microsoft Sans Serif"/>
              </a:rPr>
              <a:t> </a:t>
            </a:r>
            <a:r>
              <a:rPr lang="tr-TR" sz="2400" dirty="0">
                <a:latin typeface="Microsoft Sans Serif"/>
                <a:cs typeface="Microsoft Sans Serif"/>
              </a:rPr>
              <a:t>I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03011" y="1361821"/>
            <a:ext cx="3331845" cy="469102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lang="tr-TR" sz="2400" b="1" spc="-5" dirty="0">
                <a:solidFill>
                  <a:srgbClr val="4363A7"/>
                </a:solidFill>
                <a:latin typeface="Arial"/>
                <a:cs typeface="Arial"/>
              </a:rPr>
              <a:t>SEMESTER 2</a:t>
            </a:r>
            <a:endParaRPr lang="tr-TR"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Clr>
                <a:srgbClr val="4363A7"/>
              </a:buClr>
              <a:buFont typeface="Wingdings"/>
              <a:buChar char=""/>
              <a:tabLst>
                <a:tab pos="355600" algn="l"/>
              </a:tabLst>
            </a:pPr>
            <a:r>
              <a:rPr lang="en-US" sz="2400" spc="-5" dirty="0" smtClean="0">
                <a:latin typeface="Microsoft Sans Serif"/>
                <a:cs typeface="Microsoft Sans Serif"/>
              </a:rPr>
              <a:t>Interpersonal</a:t>
            </a:r>
            <a:r>
              <a:rPr lang="tr-TR" sz="2400" spc="-5" dirty="0" smtClean="0">
                <a:latin typeface="Microsoft Sans Serif"/>
                <a:cs typeface="Microsoft Sans Serif"/>
              </a:rPr>
              <a:t> </a:t>
            </a:r>
            <a:r>
              <a:rPr lang="tr-TR" sz="2400" spc="-5" dirty="0">
                <a:latin typeface="Microsoft Sans Serif"/>
                <a:cs typeface="Microsoft Sans Serif"/>
              </a:rPr>
              <a:t>Communication</a:t>
            </a:r>
            <a:endParaRPr sz="2400" dirty="0">
              <a:latin typeface="Microsoft Sans Serif"/>
              <a:cs typeface="Microsoft Sans Serif"/>
            </a:endParaRPr>
          </a:p>
          <a:p>
            <a:pPr marL="355600" marR="122555" indent="-342900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Font typeface="Wingdings"/>
              <a:buChar char=""/>
              <a:tabLst>
                <a:tab pos="355600" algn="l"/>
              </a:tabLst>
            </a:pPr>
            <a:r>
              <a:rPr lang="en-US" sz="2400" spc="-20" dirty="0" smtClean="0">
                <a:latin typeface="Microsoft Sans Serif"/>
                <a:cs typeface="Microsoft Sans Serif"/>
              </a:rPr>
              <a:t>Managerial</a:t>
            </a:r>
            <a:r>
              <a:rPr lang="tr-TR" sz="2400" spc="-20" dirty="0" smtClean="0">
                <a:latin typeface="Microsoft Sans Serif"/>
                <a:cs typeface="Microsoft Sans Serif"/>
              </a:rPr>
              <a:t> </a:t>
            </a:r>
            <a:r>
              <a:rPr lang="tr-TR" sz="2400" spc="-20" dirty="0">
                <a:latin typeface="Microsoft Sans Serif"/>
                <a:cs typeface="Microsoft Sans Serif"/>
              </a:rPr>
              <a:t>Accounting for Tourism Industry</a:t>
            </a:r>
            <a:endParaRPr sz="24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Font typeface="Wingdings"/>
              <a:buChar char=""/>
              <a:tabLst>
                <a:tab pos="355600" algn="l"/>
              </a:tabLst>
            </a:pPr>
            <a:r>
              <a:rPr lang="en-US" sz="2400" spc="-20" dirty="0" smtClean="0">
                <a:latin typeface="Microsoft Sans Serif"/>
                <a:cs typeface="Microsoft Sans Serif"/>
              </a:rPr>
              <a:t>Tourism</a:t>
            </a:r>
            <a:r>
              <a:rPr lang="tr-TR" sz="2400" spc="-20" dirty="0" smtClean="0">
                <a:latin typeface="Microsoft Sans Serif"/>
                <a:cs typeface="Microsoft Sans Serif"/>
              </a:rPr>
              <a:t> </a:t>
            </a:r>
            <a:r>
              <a:rPr lang="tr-TR" sz="2400" spc="-20" dirty="0">
                <a:latin typeface="Microsoft Sans Serif"/>
                <a:cs typeface="Microsoft Sans Serif"/>
              </a:rPr>
              <a:t>Law</a:t>
            </a:r>
            <a:endParaRPr sz="24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Font typeface="Wingdings"/>
              <a:buChar char=""/>
              <a:tabLst>
                <a:tab pos="355600" algn="l"/>
              </a:tabLst>
            </a:pPr>
            <a:r>
              <a:rPr lang="en-US" sz="2400" spc="5" dirty="0" smtClean="0">
                <a:latin typeface="Microsoft Sans Serif"/>
                <a:cs typeface="Microsoft Sans Serif"/>
              </a:rPr>
              <a:t>Applied</a:t>
            </a:r>
            <a:r>
              <a:rPr lang="tr-TR" sz="2400" spc="5" dirty="0" smtClean="0">
                <a:latin typeface="Microsoft Sans Serif"/>
                <a:cs typeface="Microsoft Sans Serif"/>
              </a:rPr>
              <a:t> </a:t>
            </a:r>
            <a:r>
              <a:rPr lang="tr-TR" sz="2400" spc="5" dirty="0">
                <a:latin typeface="Microsoft Sans Serif"/>
                <a:cs typeface="Microsoft Sans Serif"/>
              </a:rPr>
              <a:t>Statistics </a:t>
            </a:r>
            <a:r>
              <a:rPr sz="2400" dirty="0">
                <a:latin typeface="Microsoft Sans Serif"/>
                <a:cs typeface="Microsoft Sans Serif"/>
              </a:rPr>
              <a:t>II</a:t>
            </a: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Font typeface="Wingdings"/>
              <a:buChar char=""/>
              <a:tabLst>
                <a:tab pos="355600" algn="l"/>
              </a:tabLst>
            </a:pPr>
            <a:r>
              <a:rPr lang="tr-TR" sz="2400" spc="-5" dirty="0">
                <a:latin typeface="Microsoft Sans Serif"/>
                <a:cs typeface="Microsoft Sans Serif"/>
              </a:rPr>
              <a:t>Travel </a:t>
            </a:r>
            <a:r>
              <a:rPr lang="en-US" sz="2400" spc="-5" dirty="0" smtClean="0">
                <a:latin typeface="Microsoft Sans Serif"/>
                <a:cs typeface="Microsoft Sans Serif"/>
              </a:rPr>
              <a:t>Industry</a:t>
            </a:r>
            <a:endParaRPr lang="en-US" sz="2400" dirty="0" smtClean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Font typeface="Wingdings"/>
              <a:buChar char=""/>
              <a:tabLst>
                <a:tab pos="355600" algn="l"/>
              </a:tabLst>
            </a:pPr>
            <a:r>
              <a:rPr lang="tr-TR" sz="2400" spc="-15" dirty="0" smtClean="0">
                <a:latin typeface="Microsoft Sans Serif"/>
                <a:cs typeface="Microsoft Sans Serif"/>
              </a:rPr>
              <a:t>Foreign </a:t>
            </a:r>
            <a:r>
              <a:rPr lang="tr-TR" sz="2400" spc="-15" dirty="0">
                <a:latin typeface="Microsoft Sans Serif"/>
                <a:cs typeface="Microsoft Sans Serif"/>
              </a:rPr>
              <a:t>Language</a:t>
            </a:r>
            <a:endParaRPr lang="tr-TR" sz="24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Clr>
                <a:srgbClr val="4363A7"/>
              </a:buClr>
              <a:buFont typeface="Wingdings"/>
              <a:buChar char=""/>
              <a:tabLst>
                <a:tab pos="355600" algn="l"/>
              </a:tabLst>
            </a:pPr>
            <a:r>
              <a:rPr lang="tr-TR" sz="2400" dirty="0" err="1">
                <a:latin typeface="Microsoft Sans Serif"/>
                <a:cs typeface="Microsoft Sans Serif"/>
              </a:rPr>
              <a:t>Turkish</a:t>
            </a:r>
            <a:r>
              <a:rPr lang="tr-TR" sz="2400" dirty="0">
                <a:latin typeface="Microsoft Sans Serif"/>
                <a:cs typeface="Microsoft Sans Serif"/>
              </a:rPr>
              <a:t> II</a:t>
            </a:r>
          </a:p>
        </p:txBody>
      </p:sp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9831" y="5949696"/>
            <a:ext cx="672084" cy="71932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8870051-E0D5-469C-A35A-9A5E159770A5}"/>
              </a:ext>
            </a:extLst>
          </p:cNvPr>
          <p:cNvSpPr txBox="1"/>
          <p:nvPr/>
        </p:nvSpPr>
        <p:spPr>
          <a:xfrm>
            <a:off x="1202722" y="358914"/>
            <a:ext cx="7432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4363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- SOPHOMORE</a:t>
            </a:r>
            <a:endParaRPr lang="en-GB" sz="4000" b="1" dirty="0">
              <a:solidFill>
                <a:srgbClr val="4363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319530" y="1434465"/>
            <a:ext cx="3222625" cy="498341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lang="tr-TR" sz="2400" b="1" spc="-5" dirty="0">
                <a:solidFill>
                  <a:srgbClr val="4363A7"/>
                </a:solidFill>
                <a:latin typeface="Arial"/>
                <a:cs typeface="Arial"/>
              </a:rPr>
              <a:t>SEMESTER 1</a:t>
            </a:r>
            <a:endParaRPr lang="tr-TR" sz="2400" dirty="0">
              <a:latin typeface="Arial"/>
              <a:cs typeface="Arial"/>
            </a:endParaRPr>
          </a:p>
          <a:p>
            <a:pPr marL="355600" marR="590550" indent="-342900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Font typeface="Wingdings"/>
              <a:buChar char=""/>
              <a:tabLst>
                <a:tab pos="355600" algn="l"/>
              </a:tabLst>
            </a:pPr>
            <a:r>
              <a:rPr lang="tr-TR" sz="2400" dirty="0">
                <a:latin typeface="Microsoft Sans Serif"/>
                <a:cs typeface="Microsoft Sans Serif"/>
              </a:rPr>
              <a:t>Management of Human </a:t>
            </a:r>
            <a:r>
              <a:rPr lang="en-US" sz="2400" dirty="0" smtClean="0">
                <a:latin typeface="Microsoft Sans Serif"/>
                <a:cs typeface="Microsoft Sans Serif"/>
              </a:rPr>
              <a:t>Resources</a:t>
            </a: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Font typeface="Wingdings"/>
              <a:buChar char=""/>
              <a:tabLst>
                <a:tab pos="355600" algn="l"/>
              </a:tabLst>
            </a:pPr>
            <a:r>
              <a:rPr lang="tr-TR" sz="2400" spc="-5" dirty="0" smtClean="0">
                <a:latin typeface="Microsoft Sans Serif"/>
                <a:cs typeface="Microsoft Sans Serif"/>
              </a:rPr>
              <a:t>Introduction </a:t>
            </a:r>
            <a:r>
              <a:rPr lang="tr-TR" sz="2400" spc="-5" dirty="0">
                <a:latin typeface="Microsoft Sans Serif"/>
                <a:cs typeface="Microsoft Sans Serif"/>
              </a:rPr>
              <a:t>to Finance</a:t>
            </a:r>
            <a:endParaRPr sz="24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Font typeface="Wingdings"/>
              <a:buChar char=""/>
              <a:tabLst>
                <a:tab pos="355600" algn="l"/>
              </a:tabLst>
            </a:pPr>
            <a:r>
              <a:rPr lang="en-US" sz="2400" spc="10" dirty="0" smtClean="0">
                <a:latin typeface="Microsoft Sans Serif"/>
                <a:cs typeface="Microsoft Sans Serif"/>
              </a:rPr>
              <a:t>Research</a:t>
            </a:r>
            <a:r>
              <a:rPr lang="tr-TR" sz="2400" spc="10" dirty="0" smtClean="0">
                <a:latin typeface="Microsoft Sans Serif"/>
                <a:cs typeface="Microsoft Sans Serif"/>
              </a:rPr>
              <a:t> </a:t>
            </a:r>
            <a:r>
              <a:rPr lang="tr-TR" sz="2400" spc="10" dirty="0">
                <a:latin typeface="Microsoft Sans Serif"/>
                <a:cs typeface="Microsoft Sans Serif"/>
              </a:rPr>
              <a:t>Methodology</a:t>
            </a:r>
            <a:endParaRPr sz="24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Font typeface="Wingdings"/>
              <a:buChar char=""/>
              <a:tabLst>
                <a:tab pos="355600" algn="l"/>
              </a:tabLst>
            </a:pPr>
            <a:r>
              <a:rPr lang="tr-TR" sz="2400" spc="-10" dirty="0">
                <a:latin typeface="Microsoft Sans Serif"/>
                <a:cs typeface="Microsoft Sans Serif"/>
              </a:rPr>
              <a:t>Departmental </a:t>
            </a:r>
            <a:r>
              <a:rPr lang="en-US" sz="2400" spc="-10" dirty="0" smtClean="0">
                <a:latin typeface="Microsoft Sans Serif"/>
                <a:cs typeface="Microsoft Sans Serif"/>
              </a:rPr>
              <a:t>Elective</a:t>
            </a:r>
            <a:endParaRPr lang="en-US" sz="2400" dirty="0" smtClean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Font typeface="Wingdings"/>
              <a:buChar char=""/>
              <a:tabLst>
                <a:tab pos="355600" algn="l"/>
              </a:tabLst>
            </a:pPr>
            <a:r>
              <a:rPr lang="tr-TR" sz="2400" spc="-15" dirty="0" smtClean="0">
                <a:latin typeface="Microsoft Sans Serif"/>
                <a:cs typeface="Microsoft Sans Serif"/>
              </a:rPr>
              <a:t>Foreign </a:t>
            </a:r>
            <a:r>
              <a:rPr lang="tr-TR" sz="2400" spc="-15" dirty="0">
                <a:latin typeface="Microsoft Sans Serif"/>
                <a:cs typeface="Microsoft Sans Serif"/>
              </a:rPr>
              <a:t>Language</a:t>
            </a:r>
            <a:endParaRPr lang="tr-TR" sz="2400" spc="-2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Font typeface="Wingdings"/>
              <a:buChar char=""/>
              <a:tabLst>
                <a:tab pos="355600" algn="l"/>
              </a:tabLst>
            </a:pPr>
            <a:r>
              <a:rPr lang="en-US" sz="2400" spc="-20" dirty="0" err="1" smtClean="0">
                <a:latin typeface="Microsoft Sans Serif"/>
                <a:cs typeface="Microsoft Sans Serif"/>
              </a:rPr>
              <a:t>Hist</a:t>
            </a:r>
            <a:r>
              <a:rPr lang="tr-TR" sz="2400" spc="-20" dirty="0" smtClean="0">
                <a:latin typeface="Microsoft Sans Serif"/>
                <a:cs typeface="Microsoft Sans Serif"/>
              </a:rPr>
              <a:t>. </a:t>
            </a:r>
            <a:r>
              <a:rPr lang="tr-TR" sz="2400" spc="-20" dirty="0">
                <a:latin typeface="Microsoft Sans Serif"/>
                <a:cs typeface="Microsoft Sans Serif"/>
              </a:rPr>
              <a:t>of </a:t>
            </a:r>
            <a:r>
              <a:rPr lang="tr-TR" sz="2400" spc="-20" dirty="0" err="1">
                <a:latin typeface="Microsoft Sans Serif"/>
                <a:cs typeface="Microsoft Sans Serif"/>
              </a:rPr>
              <a:t>Turk</a:t>
            </a:r>
            <a:r>
              <a:rPr lang="tr-TR" sz="2400" spc="-20" dirty="0">
                <a:latin typeface="Microsoft Sans Serif"/>
                <a:cs typeface="Microsoft Sans Serif"/>
              </a:rPr>
              <a:t>. </a:t>
            </a:r>
            <a:r>
              <a:rPr lang="tr-TR" sz="2400" spc="-20" dirty="0" err="1">
                <a:latin typeface="Microsoft Sans Serif"/>
                <a:cs typeface="Microsoft Sans Serif"/>
              </a:rPr>
              <a:t>Rep</a:t>
            </a:r>
            <a:r>
              <a:rPr lang="tr-TR" sz="2400" spc="-20" dirty="0">
                <a:latin typeface="Microsoft Sans Serif"/>
                <a:cs typeface="Microsoft Sans Serif"/>
              </a:rPr>
              <a:t>. I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03011" y="1361821"/>
            <a:ext cx="3094990" cy="4244752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lang="tr-TR" sz="2400" b="1" spc="-5" dirty="0">
                <a:solidFill>
                  <a:srgbClr val="4363A7"/>
                </a:solidFill>
                <a:latin typeface="Arial"/>
                <a:cs typeface="Arial"/>
              </a:rPr>
              <a:t>SEMESTER 2</a:t>
            </a:r>
            <a:endParaRPr lang="tr-TR"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Clr>
                <a:srgbClr val="4363A7"/>
              </a:buClr>
              <a:buFont typeface="Wingdings"/>
              <a:buChar char=""/>
              <a:tabLst>
                <a:tab pos="355600" algn="l"/>
              </a:tabLst>
            </a:pPr>
            <a:r>
              <a:rPr lang="en-US" sz="2400" spc="-5" dirty="0" smtClean="0">
                <a:latin typeface="Microsoft Sans Serif"/>
                <a:cs typeface="Microsoft Sans Serif"/>
              </a:rPr>
              <a:t>Organizational</a:t>
            </a:r>
            <a:r>
              <a:rPr lang="tr-TR" sz="2400" spc="-5" dirty="0" smtClean="0">
                <a:latin typeface="Microsoft Sans Serif"/>
                <a:cs typeface="Microsoft Sans Serif"/>
              </a:rPr>
              <a:t> </a:t>
            </a:r>
            <a:r>
              <a:rPr lang="tr-TR" sz="2400" spc="-5" dirty="0">
                <a:latin typeface="Microsoft Sans Serif"/>
                <a:cs typeface="Microsoft Sans Serif"/>
              </a:rPr>
              <a:t>Behavior</a:t>
            </a:r>
            <a:endParaRPr sz="24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Font typeface="Wingdings"/>
              <a:buChar char=""/>
              <a:tabLst>
                <a:tab pos="355600" algn="l"/>
              </a:tabLst>
            </a:pPr>
            <a:r>
              <a:rPr lang="tr-TR" sz="2400" spc="-5" dirty="0">
                <a:latin typeface="Microsoft Sans Serif"/>
                <a:cs typeface="Microsoft Sans Serif"/>
              </a:rPr>
              <a:t>Services Marketing</a:t>
            </a:r>
            <a:endParaRPr sz="2400" dirty="0">
              <a:latin typeface="Microsoft Sans Serif"/>
              <a:cs typeface="Microsoft Sans Serif"/>
            </a:endParaRPr>
          </a:p>
          <a:p>
            <a:pPr marL="355600" marR="236220" indent="-342900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Font typeface="Wingdings"/>
              <a:buChar char=""/>
              <a:tabLst>
                <a:tab pos="355600" algn="l"/>
              </a:tabLst>
            </a:pPr>
            <a:r>
              <a:rPr lang="en-US" sz="2400" spc="-20" dirty="0" smtClean="0">
                <a:latin typeface="Microsoft Sans Serif"/>
                <a:cs typeface="Microsoft Sans Serif"/>
              </a:rPr>
              <a:t>Food</a:t>
            </a:r>
            <a:r>
              <a:rPr lang="tr-TR" sz="2400" spc="-20" dirty="0" smtClean="0">
                <a:latin typeface="Microsoft Sans Serif"/>
                <a:cs typeface="Microsoft Sans Serif"/>
              </a:rPr>
              <a:t> </a:t>
            </a:r>
            <a:r>
              <a:rPr lang="tr-TR" sz="2400" spc="-20" dirty="0">
                <a:latin typeface="Microsoft Sans Serif"/>
                <a:cs typeface="Microsoft Sans Serif"/>
              </a:rPr>
              <a:t>Service Management</a:t>
            </a:r>
            <a:endParaRPr sz="24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Font typeface="Wingdings"/>
              <a:buChar char=""/>
              <a:tabLst>
                <a:tab pos="355600" algn="l"/>
              </a:tabLst>
            </a:pPr>
            <a:r>
              <a:rPr lang="tr-TR" sz="2400" spc="-10" dirty="0">
                <a:latin typeface="Microsoft Sans Serif"/>
                <a:cs typeface="Microsoft Sans Serif"/>
              </a:rPr>
              <a:t>Departmental </a:t>
            </a:r>
            <a:r>
              <a:rPr lang="en-US" sz="2400" spc="-10" dirty="0" smtClean="0">
                <a:latin typeface="Microsoft Sans Serif"/>
                <a:cs typeface="Microsoft Sans Serif"/>
              </a:rPr>
              <a:t>Elective</a:t>
            </a:r>
            <a:endParaRPr lang="en-US" sz="2400" dirty="0" smtClean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Font typeface="Wingdings"/>
              <a:buChar char=""/>
              <a:tabLst>
                <a:tab pos="355600" algn="l"/>
              </a:tabLst>
            </a:pPr>
            <a:r>
              <a:rPr lang="tr-TR" sz="2400" spc="-15" dirty="0" smtClean="0">
                <a:latin typeface="Microsoft Sans Serif"/>
                <a:cs typeface="Microsoft Sans Serif"/>
              </a:rPr>
              <a:t>Foreign </a:t>
            </a:r>
            <a:r>
              <a:rPr lang="tr-TR" sz="2400" spc="-15" dirty="0">
                <a:latin typeface="Microsoft Sans Serif"/>
                <a:cs typeface="Microsoft Sans Serif"/>
              </a:rPr>
              <a:t>Language</a:t>
            </a:r>
            <a:endParaRPr lang="tr-TR" sz="2400" spc="-2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Font typeface="Wingdings"/>
              <a:buChar char=""/>
              <a:tabLst>
                <a:tab pos="355600" algn="l"/>
              </a:tabLst>
            </a:pPr>
            <a:r>
              <a:rPr lang="tr-TR" sz="2400" spc="-20" dirty="0" err="1">
                <a:latin typeface="Microsoft Sans Serif"/>
                <a:cs typeface="Microsoft Sans Serif"/>
              </a:rPr>
              <a:t>Hist</a:t>
            </a:r>
            <a:r>
              <a:rPr lang="tr-TR" sz="2400" spc="-20" dirty="0">
                <a:latin typeface="Microsoft Sans Serif"/>
                <a:cs typeface="Microsoft Sans Serif"/>
              </a:rPr>
              <a:t>. of </a:t>
            </a:r>
            <a:r>
              <a:rPr lang="tr-TR" sz="2400" spc="-20" dirty="0" err="1">
                <a:latin typeface="Microsoft Sans Serif"/>
                <a:cs typeface="Microsoft Sans Serif"/>
              </a:rPr>
              <a:t>Turk</a:t>
            </a:r>
            <a:r>
              <a:rPr lang="tr-TR" sz="2400" spc="-20" dirty="0">
                <a:latin typeface="Microsoft Sans Serif"/>
                <a:cs typeface="Microsoft Sans Serif"/>
              </a:rPr>
              <a:t>. </a:t>
            </a:r>
            <a:r>
              <a:rPr lang="tr-TR" sz="2400" spc="-20" dirty="0" err="1">
                <a:latin typeface="Microsoft Sans Serif"/>
                <a:cs typeface="Microsoft Sans Serif"/>
              </a:rPr>
              <a:t>Rep</a:t>
            </a:r>
            <a:r>
              <a:rPr lang="tr-TR" sz="2400" spc="-20" dirty="0">
                <a:latin typeface="Microsoft Sans Serif"/>
                <a:cs typeface="Microsoft Sans Serif"/>
              </a:rPr>
              <a:t>. </a:t>
            </a:r>
            <a:r>
              <a:rPr sz="2400" dirty="0">
                <a:latin typeface="Microsoft Sans Serif"/>
                <a:cs typeface="Microsoft Sans Serif"/>
              </a:rPr>
              <a:t>II</a:t>
            </a: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5949696"/>
            <a:ext cx="672084" cy="7193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0AA162-73E5-4BCF-8618-664A3C4C35C5}"/>
              </a:ext>
            </a:extLst>
          </p:cNvPr>
          <p:cNvSpPr txBox="1"/>
          <p:nvPr/>
        </p:nvSpPr>
        <p:spPr>
          <a:xfrm>
            <a:off x="1600200" y="126518"/>
            <a:ext cx="55086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4000" b="1" dirty="0" smtClean="0">
                <a:solidFill>
                  <a:srgbClr val="4363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tr-TR" sz="4000" b="1" dirty="0">
                <a:solidFill>
                  <a:srgbClr val="4363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JUNIOR</a:t>
            </a:r>
            <a:endParaRPr lang="en-GB" sz="4000" b="1" dirty="0">
              <a:solidFill>
                <a:srgbClr val="4363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319530" y="1434465"/>
            <a:ext cx="3246755" cy="416780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lang="tr-TR" sz="2400" b="1" spc="-5" dirty="0">
                <a:solidFill>
                  <a:srgbClr val="4363A7"/>
                </a:solidFill>
                <a:latin typeface="Arial"/>
                <a:cs typeface="Arial"/>
              </a:rPr>
              <a:t>SEMESTER 1</a:t>
            </a:r>
            <a:endParaRPr lang="tr-TR" sz="2400" dirty="0">
              <a:latin typeface="Arial"/>
              <a:cs typeface="Arial"/>
            </a:endParaRPr>
          </a:p>
          <a:p>
            <a:pPr marL="355600" marR="104775" indent="-342900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Font typeface="Wingdings"/>
              <a:buChar char=""/>
              <a:tabLst>
                <a:tab pos="355600" algn="l"/>
              </a:tabLst>
            </a:pPr>
            <a:r>
              <a:rPr lang="en-US" sz="2400" spc="-15" dirty="0" smtClean="0">
                <a:latin typeface="Microsoft Sans Serif"/>
                <a:cs typeface="Microsoft Sans Serif"/>
              </a:rPr>
              <a:t>Conventions</a:t>
            </a:r>
            <a:r>
              <a:rPr lang="tr-TR" sz="2400" spc="-15" dirty="0" smtClean="0">
                <a:latin typeface="Microsoft Sans Serif"/>
                <a:cs typeface="Microsoft Sans Serif"/>
              </a:rPr>
              <a:t> </a:t>
            </a:r>
            <a:r>
              <a:rPr lang="tr-TR" sz="2400" spc="-15" dirty="0">
                <a:latin typeface="Microsoft Sans Serif"/>
                <a:cs typeface="Microsoft Sans Serif"/>
              </a:rPr>
              <a:t>and Special Events</a:t>
            </a:r>
            <a:endParaRPr sz="24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Font typeface="Wingdings"/>
              <a:buChar char=""/>
              <a:tabLst>
                <a:tab pos="355600" algn="l"/>
              </a:tabLst>
            </a:pPr>
            <a:r>
              <a:rPr lang="tr-TR" sz="2400" dirty="0">
                <a:latin typeface="Microsoft Sans Serif"/>
                <a:cs typeface="Microsoft Sans Serif"/>
              </a:rPr>
              <a:t>Business </a:t>
            </a:r>
            <a:r>
              <a:rPr lang="en-US" sz="2400" dirty="0" smtClean="0">
                <a:latin typeface="Microsoft Sans Serif"/>
                <a:cs typeface="Microsoft Sans Serif"/>
              </a:rPr>
              <a:t>Ethics</a:t>
            </a:r>
          </a:p>
          <a:p>
            <a:pPr marL="355600" marR="171450" indent="-342900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Font typeface="Wingdings"/>
              <a:buChar char=""/>
              <a:tabLst>
                <a:tab pos="355600" algn="l"/>
              </a:tabLst>
            </a:pPr>
            <a:r>
              <a:rPr lang="tr-TR" sz="2400" spc="-20" dirty="0" smtClean="0">
                <a:latin typeface="Microsoft Sans Serif"/>
                <a:cs typeface="Microsoft Sans Serif"/>
              </a:rPr>
              <a:t>Tourism </a:t>
            </a:r>
            <a:r>
              <a:rPr lang="tr-TR" sz="2400" spc="-20" dirty="0">
                <a:latin typeface="Microsoft Sans Serif"/>
                <a:cs typeface="Microsoft Sans Serif"/>
              </a:rPr>
              <a:t>Destination Development</a:t>
            </a:r>
            <a:endParaRPr sz="24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Font typeface="Wingdings"/>
              <a:buChar char=""/>
              <a:tabLst>
                <a:tab pos="355600" algn="l"/>
              </a:tabLst>
            </a:pPr>
            <a:r>
              <a:rPr lang="tr-TR" sz="2400" spc="-10" dirty="0">
                <a:latin typeface="Microsoft Sans Serif"/>
                <a:cs typeface="Microsoft Sans Serif"/>
              </a:rPr>
              <a:t>Departmental </a:t>
            </a:r>
            <a:r>
              <a:rPr lang="en-US" sz="2400" spc="-10" dirty="0" smtClean="0">
                <a:latin typeface="Microsoft Sans Serif"/>
                <a:cs typeface="Microsoft Sans Serif"/>
              </a:rPr>
              <a:t>Elective</a:t>
            </a:r>
            <a:endParaRPr lang="en-US" sz="2400" dirty="0" smtClean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Clr>
                <a:srgbClr val="4363A7"/>
              </a:buClr>
              <a:buFont typeface="Wingdings"/>
              <a:buChar char=""/>
              <a:tabLst>
                <a:tab pos="355600" algn="l"/>
              </a:tabLst>
            </a:pPr>
            <a:r>
              <a:rPr lang="tr-TR" sz="2400" spc="-10" dirty="0" smtClean="0">
                <a:latin typeface="Microsoft Sans Serif"/>
                <a:cs typeface="Microsoft Sans Serif"/>
              </a:rPr>
              <a:t>Complementary </a:t>
            </a:r>
            <a:r>
              <a:rPr lang="tr-TR" sz="2400" spc="-10" dirty="0">
                <a:latin typeface="Microsoft Sans Serif"/>
                <a:cs typeface="Microsoft Sans Serif"/>
              </a:rPr>
              <a:t>Elective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03011" y="1361821"/>
            <a:ext cx="3350260" cy="379847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lang="tr-TR" sz="2400" b="1" spc="-5" dirty="0">
                <a:solidFill>
                  <a:srgbClr val="4363A7"/>
                </a:solidFill>
                <a:latin typeface="Arial"/>
                <a:cs typeface="Arial"/>
              </a:rPr>
              <a:t>SEMESTER 2</a:t>
            </a:r>
            <a:endParaRPr lang="tr-TR" sz="24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05"/>
              </a:spcBef>
              <a:buClr>
                <a:srgbClr val="4363A7"/>
              </a:buClr>
              <a:buFont typeface="Wingdings"/>
              <a:buChar char=""/>
              <a:tabLst>
                <a:tab pos="355600" algn="l"/>
              </a:tabLst>
            </a:pPr>
            <a:r>
              <a:rPr lang="tr-TR" sz="2400" spc="-5" dirty="0">
                <a:latin typeface="Microsoft Sans Serif"/>
                <a:cs typeface="Microsoft Sans Serif"/>
              </a:rPr>
              <a:t>Operations </a:t>
            </a:r>
            <a:r>
              <a:rPr lang="en-US" sz="2400" spc="-5" dirty="0" smtClean="0">
                <a:latin typeface="Microsoft Sans Serif"/>
                <a:cs typeface="Microsoft Sans Serif"/>
              </a:rPr>
              <a:t>Research</a:t>
            </a:r>
            <a:r>
              <a:rPr lang="tr-TR" sz="2400" spc="-5" dirty="0" smtClean="0">
                <a:latin typeface="Microsoft Sans Serif"/>
                <a:cs typeface="Microsoft Sans Serif"/>
              </a:rPr>
              <a:t> </a:t>
            </a:r>
            <a:r>
              <a:rPr lang="tr-TR" sz="2400" spc="-5" dirty="0">
                <a:latin typeface="Microsoft Sans Serif"/>
                <a:cs typeface="Microsoft Sans Serif"/>
              </a:rPr>
              <a:t>for Service Industry</a:t>
            </a:r>
            <a:endParaRPr sz="24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Font typeface="Wingdings"/>
              <a:buChar char=""/>
              <a:tabLst>
                <a:tab pos="355600" algn="l"/>
              </a:tabLst>
            </a:pPr>
            <a:r>
              <a:rPr lang="tr-TR" sz="2400" spc="-5" dirty="0">
                <a:latin typeface="Microsoft Sans Serif"/>
                <a:cs typeface="Microsoft Sans Serif"/>
              </a:rPr>
              <a:t>Business </a:t>
            </a:r>
            <a:r>
              <a:rPr lang="en-US" sz="2400" spc="-5" dirty="0" smtClean="0">
                <a:latin typeface="Microsoft Sans Serif"/>
                <a:cs typeface="Microsoft Sans Serif"/>
              </a:rPr>
              <a:t>Strategy</a:t>
            </a:r>
            <a:endParaRPr lang="en-US" sz="2400" dirty="0" smtClean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Font typeface="Wingdings"/>
              <a:buChar char=""/>
              <a:tabLst>
                <a:tab pos="355600" algn="l"/>
              </a:tabLst>
            </a:pPr>
            <a:r>
              <a:rPr lang="tr-TR" sz="2400" spc="-15" dirty="0" smtClean="0">
                <a:latin typeface="Microsoft Sans Serif"/>
                <a:cs typeface="Microsoft Sans Serif"/>
              </a:rPr>
              <a:t>Tourism </a:t>
            </a:r>
            <a:r>
              <a:rPr lang="tr-TR" sz="2400" spc="-15" dirty="0">
                <a:latin typeface="Microsoft Sans Serif"/>
                <a:cs typeface="Microsoft Sans Serif"/>
              </a:rPr>
              <a:t>Research Project</a:t>
            </a:r>
            <a:endParaRPr sz="24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Font typeface="Wingdings"/>
              <a:buChar char=""/>
              <a:tabLst>
                <a:tab pos="355600" algn="l"/>
              </a:tabLst>
            </a:pPr>
            <a:r>
              <a:rPr lang="tr-TR" sz="2400" spc="-10" dirty="0">
                <a:latin typeface="Microsoft Sans Serif"/>
                <a:cs typeface="Microsoft Sans Serif"/>
              </a:rPr>
              <a:t>Departmental </a:t>
            </a:r>
            <a:r>
              <a:rPr lang="en-US" sz="2400" spc="-10" dirty="0" smtClean="0">
                <a:latin typeface="Microsoft Sans Serif"/>
                <a:cs typeface="Microsoft Sans Serif"/>
              </a:rPr>
              <a:t>Elective</a:t>
            </a:r>
            <a:endParaRPr lang="en-US" sz="2400" dirty="0" smtClean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Clr>
                <a:srgbClr val="4363A7"/>
              </a:buClr>
              <a:buFont typeface="Wingdings"/>
              <a:buChar char=""/>
              <a:tabLst>
                <a:tab pos="355600" algn="l"/>
              </a:tabLst>
            </a:pPr>
            <a:r>
              <a:rPr lang="tr-TR" sz="2400" spc="-10" dirty="0" smtClean="0">
                <a:latin typeface="Microsoft Sans Serif"/>
                <a:cs typeface="Microsoft Sans Serif"/>
              </a:rPr>
              <a:t>Complementary </a:t>
            </a:r>
            <a:r>
              <a:rPr lang="tr-TR" sz="2400" spc="-10" dirty="0">
                <a:latin typeface="Microsoft Sans Serif"/>
                <a:cs typeface="Microsoft Sans Serif"/>
              </a:rPr>
              <a:t>Elective</a:t>
            </a:r>
            <a:endParaRPr lang="tr-TR" sz="2400" dirty="0">
              <a:latin typeface="Microsoft Sans Serif"/>
              <a:cs typeface="Microsoft Sans Serif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5949696"/>
            <a:ext cx="672084" cy="7193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0B7D75-3929-4635-8010-E90C96AF2717}"/>
              </a:ext>
            </a:extLst>
          </p:cNvPr>
          <p:cNvSpPr txBox="1"/>
          <p:nvPr/>
        </p:nvSpPr>
        <p:spPr>
          <a:xfrm>
            <a:off x="1156715" y="386715"/>
            <a:ext cx="69966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4363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tr-TR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tr-TR" sz="4000" b="1" dirty="0">
                <a:solidFill>
                  <a:srgbClr val="4363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</a:t>
            </a:r>
            <a:endParaRPr lang="en-GB" sz="4000" b="1" dirty="0">
              <a:solidFill>
                <a:srgbClr val="4363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xfrm>
            <a:off x="990600" y="1416285"/>
            <a:ext cx="4084447" cy="5233484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270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296545" algn="l"/>
              </a:tabLst>
            </a:pPr>
            <a:r>
              <a:rPr lang="tr-TR" sz="2000" spc="-10" dirty="0"/>
              <a:t>Professional </a:t>
            </a:r>
            <a:r>
              <a:rPr lang="en-US" sz="2000" spc="-10" dirty="0" smtClean="0"/>
              <a:t>Communication</a:t>
            </a:r>
          </a:p>
          <a:p>
            <a:pPr marL="295910" indent="-283845">
              <a:lnSpc>
                <a:spcPct val="100000"/>
              </a:lnSpc>
              <a:spcBef>
                <a:spcPts val="270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296545" algn="l"/>
              </a:tabLst>
            </a:pPr>
            <a:r>
              <a:rPr lang="tr-TR" sz="2000" spc="-10" dirty="0" smtClean="0"/>
              <a:t>Ancient </a:t>
            </a:r>
            <a:r>
              <a:rPr lang="tr-TR" sz="2000" spc="-10" dirty="0"/>
              <a:t>Cities and Tourism</a:t>
            </a:r>
            <a:endParaRPr sz="2000" spc="-10" dirty="0"/>
          </a:p>
          <a:p>
            <a:pPr marL="297815" indent="-285750">
              <a:lnSpc>
                <a:spcPct val="100000"/>
              </a:lnSpc>
              <a:spcBef>
                <a:spcPts val="170"/>
              </a:spcBef>
              <a:buClr>
                <a:srgbClr val="4363A7"/>
              </a:buClr>
              <a:buSzPct val="80555"/>
              <a:buFont typeface="Wingdings" panose="05000000000000000000" pitchFamily="2" charset="2"/>
              <a:buChar char="v"/>
              <a:tabLst>
                <a:tab pos="296545" algn="l"/>
              </a:tabLst>
            </a:pPr>
            <a:r>
              <a:rPr lang="en-US" sz="2000" spc="-10" dirty="0" smtClean="0"/>
              <a:t>Anatolian</a:t>
            </a:r>
            <a:r>
              <a:rPr lang="tr-TR" sz="2000" spc="-10" dirty="0" smtClean="0"/>
              <a:t> </a:t>
            </a:r>
            <a:r>
              <a:rPr lang="tr-TR" sz="2000" spc="-10" dirty="0"/>
              <a:t>Mythologies</a:t>
            </a:r>
            <a:endParaRPr sz="2000" spc="-10" dirty="0"/>
          </a:p>
          <a:p>
            <a:pPr marL="295910" marR="372110" indent="-283845">
              <a:lnSpc>
                <a:spcPct val="80000"/>
              </a:lnSpc>
              <a:spcBef>
                <a:spcPts val="600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296545" algn="l"/>
              </a:tabLst>
            </a:pPr>
            <a:r>
              <a:rPr lang="en-US" sz="2000" spc="-10" dirty="0" err="1" smtClean="0"/>
              <a:t>Cruiseline</a:t>
            </a:r>
            <a:r>
              <a:rPr lang="tr-TR" sz="2000" spc="-10" dirty="0" smtClean="0"/>
              <a:t> </a:t>
            </a:r>
            <a:r>
              <a:rPr lang="tr-TR" sz="2000" spc="-10" dirty="0"/>
              <a:t>and Marina Operations</a:t>
            </a:r>
            <a:endParaRPr sz="2000" spc="-10" dirty="0"/>
          </a:p>
          <a:p>
            <a:pPr marL="295910" indent="-283845">
              <a:lnSpc>
                <a:spcPct val="100000"/>
              </a:lnSpc>
              <a:spcBef>
                <a:spcPts val="165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296545" algn="l"/>
              </a:tabLst>
            </a:pPr>
            <a:r>
              <a:rPr lang="tr-TR" sz="2000" spc="-5" dirty="0"/>
              <a:t>Learning </a:t>
            </a:r>
            <a:r>
              <a:rPr lang="en-US" sz="2000" spc="-5" dirty="0" smtClean="0"/>
              <a:t>Organizations</a:t>
            </a:r>
            <a:endParaRPr lang="en-US" sz="2000" spc="-10" dirty="0" smtClean="0"/>
          </a:p>
          <a:p>
            <a:pPr marL="295910" indent="-283845">
              <a:lnSpc>
                <a:spcPct val="100000"/>
              </a:lnSpc>
              <a:spcBef>
                <a:spcPts val="175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296545" algn="l"/>
              </a:tabLst>
            </a:pPr>
            <a:r>
              <a:rPr lang="tr-TR" sz="2000" spc="-5" dirty="0" smtClean="0"/>
              <a:t>Cultural </a:t>
            </a:r>
            <a:r>
              <a:rPr lang="tr-TR" sz="2000" spc="-5" dirty="0"/>
              <a:t>Tourism</a:t>
            </a:r>
            <a:endParaRPr sz="2000" spc="-15" dirty="0"/>
          </a:p>
          <a:p>
            <a:pPr marL="295910" indent="-283845">
              <a:lnSpc>
                <a:spcPct val="100000"/>
              </a:lnSpc>
              <a:spcBef>
                <a:spcPts val="165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296545" algn="l"/>
              </a:tabLst>
            </a:pPr>
            <a:r>
              <a:rPr lang="en-US" sz="2000" spc="-20" dirty="0" smtClean="0"/>
              <a:t>Food</a:t>
            </a:r>
            <a:r>
              <a:rPr lang="tr-TR" sz="2000" spc="-20" dirty="0" smtClean="0"/>
              <a:t> </a:t>
            </a:r>
            <a:r>
              <a:rPr lang="en-US" sz="2000" spc="-20" dirty="0" smtClean="0"/>
              <a:t>Science</a:t>
            </a:r>
            <a:r>
              <a:rPr lang="tr-TR" sz="2000" spc="-20" dirty="0" smtClean="0"/>
              <a:t> </a:t>
            </a:r>
            <a:r>
              <a:rPr lang="tr-TR" sz="2000" spc="-20" dirty="0"/>
              <a:t>and Nutrition</a:t>
            </a:r>
            <a:endParaRPr sz="2000" spc="-5" dirty="0"/>
          </a:p>
          <a:p>
            <a:pPr marL="295910" indent="-283845">
              <a:lnSpc>
                <a:spcPct val="100000"/>
              </a:lnSpc>
              <a:spcBef>
                <a:spcPts val="170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296545" algn="l"/>
              </a:tabLst>
            </a:pPr>
            <a:r>
              <a:rPr lang="tr-TR" sz="2000" dirty="0"/>
              <a:t>International </a:t>
            </a:r>
            <a:r>
              <a:rPr lang="en-US" sz="2000" dirty="0" smtClean="0"/>
              <a:t>Cuisines</a:t>
            </a:r>
            <a:endParaRPr lang="en-US" sz="2000" spc="-5" dirty="0" smtClean="0"/>
          </a:p>
          <a:p>
            <a:pPr marL="295910" indent="-283845">
              <a:lnSpc>
                <a:spcPct val="100000"/>
              </a:lnSpc>
              <a:spcBef>
                <a:spcPts val="165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296545" algn="l"/>
              </a:tabLst>
            </a:pPr>
            <a:r>
              <a:rPr lang="tr-TR" sz="2000" spc="-10" dirty="0" smtClean="0"/>
              <a:t>Recreation </a:t>
            </a:r>
            <a:r>
              <a:rPr lang="tr-TR" sz="2000" spc="-10" dirty="0"/>
              <a:t>and Leisure Management</a:t>
            </a:r>
            <a:endParaRPr sz="2000" spc="-10" dirty="0"/>
          </a:p>
          <a:p>
            <a:pPr marL="295910" indent="-283845">
              <a:lnSpc>
                <a:spcPct val="100000"/>
              </a:lnSpc>
              <a:spcBef>
                <a:spcPts val="170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296545" algn="l"/>
              </a:tabLst>
            </a:pPr>
            <a:r>
              <a:rPr lang="en-US" sz="2000" spc="10" dirty="0" smtClean="0"/>
              <a:t>Diversity</a:t>
            </a:r>
            <a:r>
              <a:rPr lang="tr-TR" sz="2000" spc="10" dirty="0" smtClean="0"/>
              <a:t> </a:t>
            </a:r>
            <a:r>
              <a:rPr lang="tr-TR" sz="2000" spc="10" dirty="0"/>
              <a:t>Management</a:t>
            </a:r>
            <a:endParaRPr sz="2000" spc="-10" dirty="0"/>
          </a:p>
          <a:p>
            <a:pPr marL="295910" indent="-283845">
              <a:lnSpc>
                <a:spcPct val="100000"/>
              </a:lnSpc>
              <a:spcBef>
                <a:spcPts val="170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296545" algn="l"/>
              </a:tabLst>
            </a:pPr>
            <a:r>
              <a:rPr lang="en-US" sz="2000" spc="-10" dirty="0" smtClean="0"/>
              <a:t>Airline</a:t>
            </a:r>
            <a:r>
              <a:rPr lang="tr-TR" sz="2000" spc="-10" dirty="0" smtClean="0"/>
              <a:t> </a:t>
            </a:r>
            <a:r>
              <a:rPr lang="tr-TR" sz="2000" spc="-10" dirty="0"/>
              <a:t>Management</a:t>
            </a:r>
            <a:endParaRPr sz="2000" spc="-10" dirty="0"/>
          </a:p>
          <a:p>
            <a:pPr marL="295910" indent="-283845">
              <a:lnSpc>
                <a:spcPct val="100000"/>
              </a:lnSpc>
              <a:spcBef>
                <a:spcPts val="170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296545" algn="l"/>
              </a:tabLst>
            </a:pPr>
            <a:r>
              <a:rPr lang="tr-TR" sz="2000" spc="-10" dirty="0"/>
              <a:t>Travel </a:t>
            </a:r>
            <a:r>
              <a:rPr lang="en-US" sz="2000" spc="-10" dirty="0" smtClean="0"/>
              <a:t>Geography</a:t>
            </a:r>
            <a:endParaRPr lang="en-US" sz="2000" dirty="0" smtClean="0"/>
          </a:p>
          <a:p>
            <a:pPr marL="295910" indent="-283845">
              <a:lnSpc>
                <a:spcPct val="100000"/>
              </a:lnSpc>
              <a:spcBef>
                <a:spcPts val="165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296545" algn="l"/>
              </a:tabLst>
            </a:pPr>
            <a:r>
              <a:rPr lang="tr-TR" sz="2000" spc="-15" dirty="0" smtClean="0"/>
              <a:t>Current </a:t>
            </a:r>
            <a:r>
              <a:rPr lang="tr-TR" sz="2000" spc="-15" dirty="0"/>
              <a:t>Issues in Tourism</a:t>
            </a:r>
            <a:endParaRPr sz="2000" spc="-10" dirty="0"/>
          </a:p>
          <a:p>
            <a:pPr marL="295910" indent="-283845">
              <a:lnSpc>
                <a:spcPct val="100000"/>
              </a:lnSpc>
              <a:spcBef>
                <a:spcPts val="170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296545" algn="l"/>
              </a:tabLst>
            </a:pPr>
            <a:r>
              <a:rPr lang="en-US" sz="2000" dirty="0" smtClean="0"/>
              <a:t>Introduction</a:t>
            </a:r>
            <a:r>
              <a:rPr lang="tr-TR" sz="2000" dirty="0" smtClean="0"/>
              <a:t> </a:t>
            </a:r>
            <a:r>
              <a:rPr lang="tr-TR" sz="2000" dirty="0"/>
              <a:t>to Professional Life</a:t>
            </a:r>
            <a:endParaRPr sz="2000" spc="-5" dirty="0"/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xfrm>
            <a:off x="5075048" y="1416285"/>
            <a:ext cx="3764151" cy="5046253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270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296545" algn="l"/>
              </a:tabLst>
            </a:pPr>
            <a:r>
              <a:rPr lang="en-US" sz="2000" spc="-15" dirty="0" smtClean="0"/>
              <a:t>Social</a:t>
            </a:r>
            <a:r>
              <a:rPr lang="tr-TR" sz="2000" spc="-15" dirty="0" smtClean="0"/>
              <a:t> </a:t>
            </a:r>
            <a:r>
              <a:rPr lang="tr-TR" sz="2000" spc="-15" dirty="0"/>
              <a:t>Aspects of Tourism</a:t>
            </a:r>
            <a:endParaRPr sz="2000" spc="-10" dirty="0"/>
          </a:p>
          <a:p>
            <a:pPr marL="295910" indent="-283845">
              <a:lnSpc>
                <a:spcPct val="100000"/>
              </a:lnSpc>
              <a:spcBef>
                <a:spcPts val="170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296545" algn="l"/>
              </a:tabLst>
            </a:pPr>
            <a:r>
              <a:rPr lang="en-US" sz="2000" spc="-5" dirty="0" smtClean="0"/>
              <a:t>History</a:t>
            </a:r>
            <a:r>
              <a:rPr lang="tr-TR" sz="2000" spc="-5" dirty="0" smtClean="0"/>
              <a:t> </a:t>
            </a:r>
            <a:r>
              <a:rPr lang="tr-TR" sz="2000" spc="-5" dirty="0"/>
              <a:t>of Civilizations</a:t>
            </a:r>
            <a:endParaRPr sz="2000" spc="-45" dirty="0"/>
          </a:p>
          <a:p>
            <a:pPr marL="295910" indent="-283845">
              <a:lnSpc>
                <a:spcPct val="100000"/>
              </a:lnSpc>
              <a:spcBef>
                <a:spcPts val="170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296545" algn="l"/>
              </a:tabLst>
            </a:pPr>
            <a:r>
              <a:rPr lang="en-US" sz="2000" spc="-10" dirty="0" smtClean="0"/>
              <a:t>Entrepreneurship</a:t>
            </a:r>
          </a:p>
          <a:p>
            <a:pPr marL="295910" marR="549910" indent="-283845">
              <a:lnSpc>
                <a:spcPct val="80000"/>
              </a:lnSpc>
              <a:spcBef>
                <a:spcPts val="600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296545" algn="l"/>
              </a:tabLst>
            </a:pPr>
            <a:r>
              <a:rPr lang="tr-TR" sz="2000" spc="-5" dirty="0" smtClean="0"/>
              <a:t>Promotion </a:t>
            </a:r>
            <a:r>
              <a:rPr lang="tr-TR" sz="2000" spc="-5" dirty="0"/>
              <a:t>of Services</a:t>
            </a:r>
            <a:endParaRPr sz="2000" spc="5" dirty="0"/>
          </a:p>
          <a:p>
            <a:pPr marL="295910" indent="-283845">
              <a:lnSpc>
                <a:spcPts val="1945"/>
              </a:lnSpc>
              <a:spcBef>
                <a:spcPts val="165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296545" algn="l"/>
              </a:tabLst>
            </a:pPr>
            <a:r>
              <a:rPr lang="tr-TR" sz="2000" spc="-10" dirty="0"/>
              <a:t>Information </a:t>
            </a:r>
            <a:r>
              <a:rPr lang="en-US" sz="2000" spc="-10" dirty="0" smtClean="0"/>
              <a:t>Systems</a:t>
            </a:r>
            <a:r>
              <a:rPr lang="tr-TR" sz="2000" spc="-10" dirty="0" smtClean="0"/>
              <a:t> </a:t>
            </a:r>
            <a:r>
              <a:rPr lang="tr-TR" sz="2000" spc="-10" dirty="0"/>
              <a:t>for Tourism Industry</a:t>
            </a:r>
            <a:endParaRPr sz="2000" spc="-10" dirty="0"/>
          </a:p>
          <a:p>
            <a:pPr marL="295910" indent="-283845">
              <a:lnSpc>
                <a:spcPct val="100000"/>
              </a:lnSpc>
              <a:spcBef>
                <a:spcPts val="170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296545" algn="l"/>
              </a:tabLst>
            </a:pPr>
            <a:r>
              <a:rPr lang="en-US" sz="2000" spc="-40" dirty="0" smtClean="0"/>
              <a:t>Sociology</a:t>
            </a:r>
            <a:r>
              <a:rPr lang="tr-TR" sz="2000" spc="-40" dirty="0" smtClean="0"/>
              <a:t> </a:t>
            </a:r>
            <a:r>
              <a:rPr lang="tr-TR" sz="2000" spc="-40" dirty="0"/>
              <a:t>of Food</a:t>
            </a:r>
            <a:endParaRPr sz="2000" spc="-10" dirty="0"/>
          </a:p>
          <a:p>
            <a:pPr marL="295910" indent="-283845">
              <a:lnSpc>
                <a:spcPct val="100000"/>
              </a:lnSpc>
              <a:spcBef>
                <a:spcPts val="170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296545" algn="l"/>
              </a:tabLst>
            </a:pPr>
            <a:r>
              <a:rPr lang="en-US" sz="2000" spc="-15" dirty="0" smtClean="0"/>
              <a:t>Tourism</a:t>
            </a:r>
            <a:r>
              <a:rPr lang="tr-TR" sz="2000" spc="-15" dirty="0" smtClean="0"/>
              <a:t> </a:t>
            </a:r>
            <a:r>
              <a:rPr lang="en-US" sz="2000" spc="-15" dirty="0" smtClean="0"/>
              <a:t>Safety</a:t>
            </a:r>
            <a:r>
              <a:rPr lang="tr-TR" sz="2000" spc="-15" dirty="0" smtClean="0"/>
              <a:t> </a:t>
            </a:r>
            <a:r>
              <a:rPr lang="tr-TR" sz="2000" spc="-15" dirty="0"/>
              <a:t>and Security Management</a:t>
            </a:r>
            <a:endParaRPr sz="2000" spc="-10" dirty="0"/>
          </a:p>
          <a:p>
            <a:pPr marL="295910" marR="718820" indent="-283845">
              <a:lnSpc>
                <a:spcPct val="80000"/>
              </a:lnSpc>
              <a:spcBef>
                <a:spcPts val="600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296545" algn="l"/>
              </a:tabLst>
            </a:pPr>
            <a:r>
              <a:rPr lang="en-US" sz="2000" spc="-10" dirty="0" smtClean="0"/>
              <a:t>Sanitation</a:t>
            </a:r>
            <a:r>
              <a:rPr lang="tr-TR" sz="2000" spc="-10" dirty="0" smtClean="0"/>
              <a:t> </a:t>
            </a:r>
            <a:r>
              <a:rPr lang="tr-TR" sz="2000" spc="-10" dirty="0"/>
              <a:t>and </a:t>
            </a:r>
            <a:r>
              <a:rPr lang="en-US" sz="2000" spc="-10" dirty="0" smtClean="0"/>
              <a:t>Hygiene</a:t>
            </a:r>
            <a:endParaRPr lang="en-US" sz="2000" dirty="0" smtClean="0"/>
          </a:p>
          <a:p>
            <a:pPr marL="295910" indent="-283845">
              <a:lnSpc>
                <a:spcPct val="100000"/>
              </a:lnSpc>
              <a:spcBef>
                <a:spcPts val="165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296545" algn="l"/>
              </a:tabLst>
            </a:pPr>
            <a:r>
              <a:rPr lang="tr-TR" sz="2000" spc="-5" dirty="0" smtClean="0"/>
              <a:t>Consumer </a:t>
            </a:r>
            <a:r>
              <a:rPr lang="tr-TR" sz="2000" spc="-5" dirty="0"/>
              <a:t>Behavior</a:t>
            </a:r>
            <a:endParaRPr sz="2000" spc="15" dirty="0"/>
          </a:p>
          <a:p>
            <a:pPr marL="295910" indent="-283845">
              <a:lnSpc>
                <a:spcPct val="100000"/>
              </a:lnSpc>
              <a:spcBef>
                <a:spcPts val="170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296545" algn="l"/>
              </a:tabLst>
            </a:pPr>
            <a:r>
              <a:rPr lang="tr-TR" sz="2000" spc="-5" dirty="0"/>
              <a:t>Special </a:t>
            </a:r>
            <a:r>
              <a:rPr lang="en-US" sz="2000" spc="-5" dirty="0" smtClean="0"/>
              <a:t>Interest</a:t>
            </a:r>
            <a:r>
              <a:rPr lang="tr-TR" sz="2000" spc="-5" dirty="0" smtClean="0"/>
              <a:t> </a:t>
            </a:r>
            <a:r>
              <a:rPr lang="tr-TR" sz="2000" spc="-5" dirty="0"/>
              <a:t>Tourism</a:t>
            </a:r>
            <a:endParaRPr sz="2000" spc="-15" dirty="0"/>
          </a:p>
          <a:p>
            <a:pPr marL="295910" indent="-283845">
              <a:lnSpc>
                <a:spcPct val="100000"/>
              </a:lnSpc>
              <a:spcBef>
                <a:spcPts val="170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296545" algn="l"/>
              </a:tabLst>
            </a:pPr>
            <a:r>
              <a:rPr sz="2000" spc="-5" dirty="0"/>
              <a:t>E-</a:t>
            </a:r>
            <a:r>
              <a:rPr lang="tr-TR" sz="2000" spc="-5" dirty="0"/>
              <a:t>Marketing</a:t>
            </a:r>
            <a:endParaRPr sz="2000" spc="-5" dirty="0"/>
          </a:p>
          <a:p>
            <a:pPr marL="295910" marR="1108075" indent="-283845">
              <a:lnSpc>
                <a:spcPct val="80000"/>
              </a:lnSpc>
              <a:spcBef>
                <a:spcPts val="600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296545" algn="l"/>
                <a:tab pos="1388110" algn="l"/>
              </a:tabLst>
            </a:pPr>
            <a:r>
              <a:rPr lang="en-US" sz="2000" spc="-5" dirty="0" smtClean="0"/>
              <a:t>Corporate</a:t>
            </a:r>
            <a:r>
              <a:rPr lang="tr-TR" sz="2000" spc="-5" dirty="0" smtClean="0"/>
              <a:t> </a:t>
            </a:r>
            <a:r>
              <a:rPr lang="tr-TR" sz="2000" spc="-5" dirty="0"/>
              <a:t>Consultancy</a:t>
            </a:r>
            <a:endParaRPr sz="2000" spc="5" dirty="0"/>
          </a:p>
          <a:p>
            <a:pPr marL="295910" indent="-283845">
              <a:lnSpc>
                <a:spcPct val="100000"/>
              </a:lnSpc>
              <a:spcBef>
                <a:spcPts val="165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296545" algn="l"/>
              </a:tabLst>
            </a:pPr>
            <a:r>
              <a:rPr lang="en-US" sz="2000" spc="-15" dirty="0" smtClean="0"/>
              <a:t>Economic</a:t>
            </a:r>
            <a:r>
              <a:rPr lang="tr-TR" sz="2000" spc="-15" dirty="0" smtClean="0"/>
              <a:t> </a:t>
            </a:r>
            <a:r>
              <a:rPr lang="tr-TR" sz="2000" spc="-15" dirty="0"/>
              <a:t>Issues in Tourism</a:t>
            </a:r>
            <a:endParaRPr sz="2000" spc="-5" dirty="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5949696"/>
            <a:ext cx="672084" cy="7193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9310EF-9C0F-46C1-BF69-9393F8E2892F}"/>
              </a:ext>
            </a:extLst>
          </p:cNvPr>
          <p:cNvSpPr txBox="1"/>
          <p:nvPr/>
        </p:nvSpPr>
        <p:spPr>
          <a:xfrm>
            <a:off x="1143001" y="335281"/>
            <a:ext cx="7446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i="0" dirty="0">
                <a:solidFill>
                  <a:srgbClr val="4363A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DEPARTMENTAL ELECTIVES</a:t>
            </a:r>
            <a:endParaRPr lang="en-GB" sz="4000" b="1" dirty="0">
              <a:solidFill>
                <a:srgbClr val="4363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212014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4F8F9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 lang="en-US"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9FB5BE"/>
              </a:solidFill>
            </a:ln>
          </p:spPr>
          <p:txBody>
            <a:bodyPr wrap="square" lIns="0" tIns="0" rIns="0" bIns="0" rtlCol="0"/>
            <a:lstStyle/>
            <a:p>
              <a:endParaRPr lang="en-US" dirty="0"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492" y="6095"/>
              <a:ext cx="1783842" cy="178231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7639" y="21335"/>
              <a:ext cx="1704339" cy="1702435"/>
            </a:xfrm>
            <a:custGeom>
              <a:avLst/>
              <a:gdLst/>
              <a:ahLst/>
              <a:cxnLst/>
              <a:rect l="l" t="t" r="r" b="b"/>
              <a:pathLst>
                <a:path w="1704339" h="1702435">
                  <a:moveTo>
                    <a:pt x="0" y="851154"/>
                  </a:moveTo>
                  <a:lnTo>
                    <a:pt x="1348" y="802859"/>
                  </a:lnTo>
                  <a:lnTo>
                    <a:pt x="5346" y="755271"/>
                  </a:lnTo>
                  <a:lnTo>
                    <a:pt x="11921" y="708461"/>
                  </a:lnTo>
                  <a:lnTo>
                    <a:pt x="21002" y="662500"/>
                  </a:lnTo>
                  <a:lnTo>
                    <a:pt x="32516" y="617462"/>
                  </a:lnTo>
                  <a:lnTo>
                    <a:pt x="46392" y="573417"/>
                  </a:lnTo>
                  <a:lnTo>
                    <a:pt x="62557" y="530438"/>
                  </a:lnTo>
                  <a:lnTo>
                    <a:pt x="80940" y="488596"/>
                  </a:lnTo>
                  <a:lnTo>
                    <a:pt x="101469" y="447964"/>
                  </a:lnTo>
                  <a:lnTo>
                    <a:pt x="124072" y="408613"/>
                  </a:lnTo>
                  <a:lnTo>
                    <a:pt x="148677" y="370615"/>
                  </a:lnTo>
                  <a:lnTo>
                    <a:pt x="175212" y="334042"/>
                  </a:lnTo>
                  <a:lnTo>
                    <a:pt x="203605" y="298966"/>
                  </a:lnTo>
                  <a:lnTo>
                    <a:pt x="233784" y="265459"/>
                  </a:lnTo>
                  <a:lnTo>
                    <a:pt x="265678" y="233593"/>
                  </a:lnTo>
                  <a:lnTo>
                    <a:pt x="299214" y="203439"/>
                  </a:lnTo>
                  <a:lnTo>
                    <a:pt x="334320" y="175070"/>
                  </a:lnTo>
                  <a:lnTo>
                    <a:pt x="370925" y="148557"/>
                  </a:lnTo>
                  <a:lnTo>
                    <a:pt x="408957" y="123973"/>
                  </a:lnTo>
                  <a:lnTo>
                    <a:pt x="448343" y="101388"/>
                  </a:lnTo>
                  <a:lnTo>
                    <a:pt x="489012" y="80876"/>
                  </a:lnTo>
                  <a:lnTo>
                    <a:pt x="530892" y="62508"/>
                  </a:lnTo>
                  <a:lnTo>
                    <a:pt x="573911" y="46355"/>
                  </a:lnTo>
                  <a:lnTo>
                    <a:pt x="617997" y="32490"/>
                  </a:lnTo>
                  <a:lnTo>
                    <a:pt x="663078" y="20985"/>
                  </a:lnTo>
                  <a:lnTo>
                    <a:pt x="709083" y="11912"/>
                  </a:lnTo>
                  <a:lnTo>
                    <a:pt x="755938" y="5342"/>
                  </a:lnTo>
                  <a:lnTo>
                    <a:pt x="803573" y="1347"/>
                  </a:lnTo>
                  <a:lnTo>
                    <a:pt x="851916" y="0"/>
                  </a:lnTo>
                  <a:lnTo>
                    <a:pt x="900262" y="1347"/>
                  </a:lnTo>
                  <a:lnTo>
                    <a:pt x="947900" y="5342"/>
                  </a:lnTo>
                  <a:lnTo>
                    <a:pt x="994758" y="11912"/>
                  </a:lnTo>
                  <a:lnTo>
                    <a:pt x="1040764" y="20985"/>
                  </a:lnTo>
                  <a:lnTo>
                    <a:pt x="1085847" y="32490"/>
                  </a:lnTo>
                  <a:lnTo>
                    <a:pt x="1129935" y="46355"/>
                  </a:lnTo>
                  <a:lnTo>
                    <a:pt x="1172955" y="62508"/>
                  </a:lnTo>
                  <a:lnTo>
                    <a:pt x="1214835" y="80876"/>
                  </a:lnTo>
                  <a:lnTo>
                    <a:pt x="1255505" y="101388"/>
                  </a:lnTo>
                  <a:lnTo>
                    <a:pt x="1294891" y="123973"/>
                  </a:lnTo>
                  <a:lnTo>
                    <a:pt x="1332922" y="148557"/>
                  </a:lnTo>
                  <a:lnTo>
                    <a:pt x="1369527" y="175070"/>
                  </a:lnTo>
                  <a:lnTo>
                    <a:pt x="1404633" y="203439"/>
                  </a:lnTo>
                  <a:lnTo>
                    <a:pt x="1438168" y="233593"/>
                  </a:lnTo>
                  <a:lnTo>
                    <a:pt x="1470061" y="265459"/>
                  </a:lnTo>
                  <a:lnTo>
                    <a:pt x="1500239" y="298966"/>
                  </a:lnTo>
                  <a:lnTo>
                    <a:pt x="1528631" y="334042"/>
                  </a:lnTo>
                  <a:lnTo>
                    <a:pt x="1555164" y="370615"/>
                  </a:lnTo>
                  <a:lnTo>
                    <a:pt x="1579768" y="408613"/>
                  </a:lnTo>
                  <a:lnTo>
                    <a:pt x="1602369" y="447964"/>
                  </a:lnTo>
                  <a:lnTo>
                    <a:pt x="1622897" y="488596"/>
                  </a:lnTo>
                  <a:lnTo>
                    <a:pt x="1641279" y="530438"/>
                  </a:lnTo>
                  <a:lnTo>
                    <a:pt x="1657443" y="573417"/>
                  </a:lnTo>
                  <a:lnTo>
                    <a:pt x="1671318" y="617462"/>
                  </a:lnTo>
                  <a:lnTo>
                    <a:pt x="1682831" y="662500"/>
                  </a:lnTo>
                  <a:lnTo>
                    <a:pt x="1691911" y="708461"/>
                  </a:lnTo>
                  <a:lnTo>
                    <a:pt x="1698486" y="755271"/>
                  </a:lnTo>
                  <a:lnTo>
                    <a:pt x="1702483" y="802859"/>
                  </a:lnTo>
                  <a:lnTo>
                    <a:pt x="1703832" y="851154"/>
                  </a:lnTo>
                  <a:lnTo>
                    <a:pt x="1702483" y="899448"/>
                  </a:lnTo>
                  <a:lnTo>
                    <a:pt x="1698486" y="947036"/>
                  </a:lnTo>
                  <a:lnTo>
                    <a:pt x="1691911" y="993846"/>
                  </a:lnTo>
                  <a:lnTo>
                    <a:pt x="1682831" y="1039807"/>
                  </a:lnTo>
                  <a:lnTo>
                    <a:pt x="1671318" y="1084845"/>
                  </a:lnTo>
                  <a:lnTo>
                    <a:pt x="1657443" y="1128890"/>
                  </a:lnTo>
                  <a:lnTo>
                    <a:pt x="1641279" y="1171869"/>
                  </a:lnTo>
                  <a:lnTo>
                    <a:pt x="1622897" y="1213711"/>
                  </a:lnTo>
                  <a:lnTo>
                    <a:pt x="1602369" y="1254343"/>
                  </a:lnTo>
                  <a:lnTo>
                    <a:pt x="1579768" y="1293694"/>
                  </a:lnTo>
                  <a:lnTo>
                    <a:pt x="1555164" y="1331692"/>
                  </a:lnTo>
                  <a:lnTo>
                    <a:pt x="1528631" y="1368265"/>
                  </a:lnTo>
                  <a:lnTo>
                    <a:pt x="1500239" y="1403341"/>
                  </a:lnTo>
                  <a:lnTo>
                    <a:pt x="1470061" y="1436848"/>
                  </a:lnTo>
                  <a:lnTo>
                    <a:pt x="1438168" y="1468714"/>
                  </a:lnTo>
                  <a:lnTo>
                    <a:pt x="1404633" y="1498868"/>
                  </a:lnTo>
                  <a:lnTo>
                    <a:pt x="1369527" y="1527237"/>
                  </a:lnTo>
                  <a:lnTo>
                    <a:pt x="1332922" y="1553750"/>
                  </a:lnTo>
                  <a:lnTo>
                    <a:pt x="1294891" y="1578334"/>
                  </a:lnTo>
                  <a:lnTo>
                    <a:pt x="1255505" y="1600919"/>
                  </a:lnTo>
                  <a:lnTo>
                    <a:pt x="1214835" y="1621431"/>
                  </a:lnTo>
                  <a:lnTo>
                    <a:pt x="1172955" y="1639799"/>
                  </a:lnTo>
                  <a:lnTo>
                    <a:pt x="1129935" y="1655952"/>
                  </a:lnTo>
                  <a:lnTo>
                    <a:pt x="1085847" y="1669817"/>
                  </a:lnTo>
                  <a:lnTo>
                    <a:pt x="1040764" y="1681322"/>
                  </a:lnTo>
                  <a:lnTo>
                    <a:pt x="994758" y="1690395"/>
                  </a:lnTo>
                  <a:lnTo>
                    <a:pt x="947900" y="1696965"/>
                  </a:lnTo>
                  <a:lnTo>
                    <a:pt x="900262" y="1700960"/>
                  </a:lnTo>
                  <a:lnTo>
                    <a:pt x="851916" y="1702308"/>
                  </a:lnTo>
                  <a:lnTo>
                    <a:pt x="803573" y="1700960"/>
                  </a:lnTo>
                  <a:lnTo>
                    <a:pt x="755938" y="1696965"/>
                  </a:lnTo>
                  <a:lnTo>
                    <a:pt x="709083" y="1690395"/>
                  </a:lnTo>
                  <a:lnTo>
                    <a:pt x="663078" y="1681322"/>
                  </a:lnTo>
                  <a:lnTo>
                    <a:pt x="617997" y="1669817"/>
                  </a:lnTo>
                  <a:lnTo>
                    <a:pt x="573911" y="1655952"/>
                  </a:lnTo>
                  <a:lnTo>
                    <a:pt x="530892" y="1639799"/>
                  </a:lnTo>
                  <a:lnTo>
                    <a:pt x="489012" y="1621431"/>
                  </a:lnTo>
                  <a:lnTo>
                    <a:pt x="448343" y="1600919"/>
                  </a:lnTo>
                  <a:lnTo>
                    <a:pt x="408957" y="1578334"/>
                  </a:lnTo>
                  <a:lnTo>
                    <a:pt x="370925" y="1553750"/>
                  </a:lnTo>
                  <a:lnTo>
                    <a:pt x="334320" y="1527237"/>
                  </a:lnTo>
                  <a:lnTo>
                    <a:pt x="299214" y="1498868"/>
                  </a:lnTo>
                  <a:lnTo>
                    <a:pt x="265678" y="1468714"/>
                  </a:lnTo>
                  <a:lnTo>
                    <a:pt x="233784" y="1436848"/>
                  </a:lnTo>
                  <a:lnTo>
                    <a:pt x="203605" y="1403341"/>
                  </a:lnTo>
                  <a:lnTo>
                    <a:pt x="175212" y="1368265"/>
                  </a:lnTo>
                  <a:lnTo>
                    <a:pt x="148677" y="1331692"/>
                  </a:lnTo>
                  <a:lnTo>
                    <a:pt x="124072" y="1293694"/>
                  </a:lnTo>
                  <a:lnTo>
                    <a:pt x="101469" y="1254343"/>
                  </a:lnTo>
                  <a:lnTo>
                    <a:pt x="80940" y="1213711"/>
                  </a:lnTo>
                  <a:lnTo>
                    <a:pt x="62557" y="1171869"/>
                  </a:lnTo>
                  <a:lnTo>
                    <a:pt x="46392" y="1128890"/>
                  </a:lnTo>
                  <a:lnTo>
                    <a:pt x="32516" y="1084845"/>
                  </a:lnTo>
                  <a:lnTo>
                    <a:pt x="21002" y="1039807"/>
                  </a:lnTo>
                  <a:lnTo>
                    <a:pt x="11921" y="993846"/>
                  </a:lnTo>
                  <a:lnTo>
                    <a:pt x="5346" y="947036"/>
                  </a:lnTo>
                  <a:lnTo>
                    <a:pt x="1348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DFEDF6"/>
              </a:solidFill>
            </a:ln>
          </p:spPr>
          <p:txBody>
            <a:bodyPr wrap="square" lIns="0" tIns="0" rIns="0" bIns="0" rtlCol="0"/>
            <a:lstStyle/>
            <a:p>
              <a:endParaRPr lang="en-US" dirty="0"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212" y="1045463"/>
              <a:ext cx="1152906" cy="114833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93A9B4"/>
              </a:solidFill>
            </a:ln>
          </p:spPr>
          <p:txBody>
            <a:bodyPr wrap="square" lIns="0" tIns="0" rIns="0" bIns="0" rtlCol="0"/>
            <a:lstStyle/>
            <a:p>
              <a:endParaRPr lang="en-US"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n-US" dirty="0"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5736" y="0"/>
              <a:ext cx="150875" cy="685799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en-US"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517516" y="1416640"/>
            <a:ext cx="4324732" cy="5060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6545" marR="5080" indent="-283845">
              <a:lnSpc>
                <a:spcPct val="100000"/>
              </a:lnSpc>
              <a:spcBef>
                <a:spcPts val="100"/>
              </a:spcBef>
              <a:buClr>
                <a:srgbClr val="4363A7"/>
              </a:buClr>
              <a:buSzPct val="79166"/>
              <a:buFont typeface="Wingdings"/>
              <a:buChar char=""/>
              <a:tabLst>
                <a:tab pos="296545" algn="l"/>
              </a:tabLst>
            </a:pPr>
            <a:r>
              <a:rPr lang="tr-TR" sz="2400" spc="-5" dirty="0">
                <a:latin typeface="Microsoft Sans Serif"/>
                <a:cs typeface="Microsoft Sans Serif"/>
              </a:rPr>
              <a:t>Our department maintains its research and education programs in accordance with the scientific and educational </a:t>
            </a:r>
            <a:r>
              <a:rPr lang="en-US" sz="2400" spc="-5" dirty="0" smtClean="0">
                <a:latin typeface="Microsoft Sans Serif"/>
                <a:cs typeface="Microsoft Sans Serif"/>
              </a:rPr>
              <a:t>standards</a:t>
            </a:r>
            <a:r>
              <a:rPr lang="tr-TR" sz="2400" spc="-5" dirty="0" smtClean="0">
                <a:latin typeface="Microsoft Sans Serif"/>
                <a:cs typeface="Microsoft Sans Serif"/>
              </a:rPr>
              <a:t> </a:t>
            </a:r>
            <a:r>
              <a:rPr lang="tr-TR" sz="2400" spc="-5" dirty="0">
                <a:latin typeface="Microsoft Sans Serif"/>
                <a:cs typeface="Microsoft Sans Serif"/>
              </a:rPr>
              <a:t>of Boğaziçi University and by adhering to the highest ethical values.</a:t>
            </a:r>
          </a:p>
          <a:p>
            <a:pPr marL="296545" marR="195580" indent="-283845">
              <a:lnSpc>
                <a:spcPct val="100000"/>
              </a:lnSpc>
              <a:spcBef>
                <a:spcPts val="2405"/>
              </a:spcBef>
              <a:buClr>
                <a:srgbClr val="4363A7"/>
              </a:buClr>
              <a:buSzPct val="79166"/>
              <a:buFont typeface="Wingdings"/>
              <a:buChar char=""/>
              <a:tabLst>
                <a:tab pos="296545" algn="l"/>
              </a:tabLst>
            </a:pPr>
            <a:r>
              <a:rPr lang="en-US" sz="2400" spc="-10" dirty="0" smtClean="0">
                <a:latin typeface="Microsoft Sans Serif"/>
                <a:cs typeface="Microsoft Sans Serif"/>
              </a:rPr>
              <a:t>It</a:t>
            </a:r>
            <a:r>
              <a:rPr lang="tr-TR" sz="2400" spc="-10" dirty="0" smtClean="0">
                <a:latin typeface="Microsoft Sans Serif"/>
                <a:cs typeface="Microsoft Sans Serif"/>
              </a:rPr>
              <a:t> </a:t>
            </a:r>
            <a:r>
              <a:rPr lang="tr-TR" sz="2400" spc="-10" dirty="0">
                <a:latin typeface="Microsoft Sans Serif"/>
                <a:cs typeface="Microsoft Sans Serif"/>
              </a:rPr>
              <a:t>is a part of an extensive international network.</a:t>
            </a:r>
            <a:endParaRPr sz="2400" dirty="0">
              <a:latin typeface="Microsoft Sans Serif"/>
              <a:cs typeface="Microsoft Sans Serif"/>
            </a:endParaRPr>
          </a:p>
          <a:p>
            <a:pPr marL="296545" marR="1016635" indent="-283845">
              <a:lnSpc>
                <a:spcPct val="100000"/>
              </a:lnSpc>
              <a:spcBef>
                <a:spcPts val="2400"/>
              </a:spcBef>
              <a:buClr>
                <a:srgbClr val="4363A7"/>
              </a:buClr>
              <a:buSzPct val="79166"/>
              <a:buFont typeface="Wingdings"/>
              <a:buChar char=""/>
              <a:tabLst>
                <a:tab pos="296545" algn="l"/>
              </a:tabLst>
            </a:pPr>
            <a:r>
              <a:rPr lang="en-US" sz="2400" spc="-15" dirty="0" smtClean="0">
                <a:latin typeface="Microsoft Sans Serif"/>
                <a:cs typeface="Microsoft Sans Serif"/>
              </a:rPr>
              <a:t>It</a:t>
            </a:r>
            <a:r>
              <a:rPr lang="tr-TR" sz="2400" spc="-15" dirty="0" smtClean="0">
                <a:latin typeface="Microsoft Sans Serif"/>
                <a:cs typeface="Microsoft Sans Serif"/>
              </a:rPr>
              <a:t> </a:t>
            </a:r>
            <a:r>
              <a:rPr lang="tr-TR" sz="2400" spc="-15" dirty="0">
                <a:latin typeface="Microsoft Sans Serif"/>
                <a:cs typeface="Microsoft Sans Serif"/>
              </a:rPr>
              <a:t>is a member of the UNWTO Knowledge Network.</a:t>
            </a:r>
            <a:endParaRPr sz="2400" dirty="0">
              <a:latin typeface="Microsoft Sans Serif"/>
              <a:cs typeface="Microsoft Sans Serif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086610" y="2129027"/>
            <a:ext cx="3428874" cy="2554605"/>
            <a:chOff x="225552" y="2129027"/>
            <a:chExt cx="4051300" cy="2554605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1752" y="2205227"/>
              <a:ext cx="3898391" cy="240182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63652" y="2167127"/>
              <a:ext cx="3975100" cy="2478405"/>
            </a:xfrm>
            <a:custGeom>
              <a:avLst/>
              <a:gdLst/>
              <a:ahLst/>
              <a:cxnLst/>
              <a:rect l="l" t="t" r="r" b="b"/>
              <a:pathLst>
                <a:path w="3975100" h="2478404">
                  <a:moveTo>
                    <a:pt x="0" y="2478024"/>
                  </a:moveTo>
                  <a:lnTo>
                    <a:pt x="3974591" y="2478024"/>
                  </a:lnTo>
                  <a:lnTo>
                    <a:pt x="3974591" y="0"/>
                  </a:lnTo>
                  <a:lnTo>
                    <a:pt x="0" y="0"/>
                  </a:lnTo>
                  <a:lnTo>
                    <a:pt x="0" y="2478024"/>
                  </a:lnTo>
                  <a:close/>
                </a:path>
              </a:pathLst>
            </a:custGeom>
            <a:ln w="76200">
              <a:solidFill>
                <a:srgbClr val="4363A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9831" y="5949696"/>
            <a:ext cx="672084" cy="71932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79FCB94-9DA0-47D6-BF15-1C92BE1F6E96}"/>
              </a:ext>
            </a:extLst>
          </p:cNvPr>
          <p:cNvSpPr txBox="1"/>
          <p:nvPr/>
        </p:nvSpPr>
        <p:spPr>
          <a:xfrm>
            <a:off x="995300" y="-228600"/>
            <a:ext cx="79200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4363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AND MANAGEMENT APPROACH</a:t>
            </a:r>
            <a:endParaRPr lang="en-GB" sz="4000" b="1" dirty="0">
              <a:solidFill>
                <a:srgbClr val="4363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276858" y="1006856"/>
            <a:ext cx="7671434" cy="58458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5"/>
              </a:spcBef>
              <a:buClr>
                <a:srgbClr val="4363A7"/>
              </a:buClr>
              <a:buSzPct val="80000"/>
              <a:buFont typeface="Wingdings"/>
              <a:buChar char=""/>
              <a:tabLst>
                <a:tab pos="296545" algn="l"/>
              </a:tabLst>
            </a:pPr>
            <a:r>
              <a:rPr lang="en-US" sz="2000" dirty="0" smtClean="0">
                <a:latin typeface="Microsoft Sans Serif"/>
                <a:cs typeface="Microsoft Sans Serif"/>
              </a:rPr>
              <a:t>The students of our department can temporarily study at many universities within the scope of Erasmus or special exchange programs</a:t>
            </a:r>
          </a:p>
          <a:p>
            <a:pPr marL="295910" indent="-283845">
              <a:lnSpc>
                <a:spcPct val="100000"/>
              </a:lnSpc>
              <a:spcBef>
                <a:spcPts val="1200"/>
              </a:spcBef>
              <a:buClr>
                <a:srgbClr val="4363A7"/>
              </a:buClr>
              <a:buSzPct val="80000"/>
              <a:buFont typeface="Wingdings"/>
              <a:buChar char=""/>
              <a:tabLst>
                <a:tab pos="296545" algn="l"/>
              </a:tabLst>
            </a:pPr>
            <a:r>
              <a:rPr lang="tr-TR" sz="2000" dirty="0" smtClean="0">
                <a:latin typeface="Microsoft Sans Serif"/>
                <a:cs typeface="Microsoft Sans Serif"/>
              </a:rPr>
              <a:t>The </a:t>
            </a:r>
            <a:r>
              <a:rPr lang="tr-TR" sz="2000" dirty="0">
                <a:latin typeface="Microsoft Sans Serif"/>
                <a:cs typeface="Microsoft Sans Serif"/>
              </a:rPr>
              <a:t>universities that the department has aggreements with</a:t>
            </a:r>
            <a:r>
              <a:rPr sz="2000" spc="-10" dirty="0">
                <a:latin typeface="Microsoft Sans Serif"/>
                <a:cs typeface="Microsoft Sans Serif"/>
              </a:rPr>
              <a:t>:</a:t>
            </a:r>
            <a:endParaRPr sz="2000" dirty="0">
              <a:latin typeface="Microsoft Sans Serif"/>
              <a:cs typeface="Microsoft Sans Serif"/>
            </a:endParaRPr>
          </a:p>
          <a:p>
            <a:pPr marL="815340" lvl="1" indent="-229235">
              <a:lnSpc>
                <a:spcPct val="100000"/>
              </a:lnSpc>
              <a:spcBef>
                <a:spcPts val="605"/>
              </a:spcBef>
              <a:buClr>
                <a:srgbClr val="4363A7"/>
              </a:buClr>
              <a:buFont typeface="Wingdings"/>
              <a:buChar char=""/>
              <a:tabLst>
                <a:tab pos="815975" algn="l"/>
              </a:tabLst>
            </a:pPr>
            <a:r>
              <a:rPr sz="1800" spc="-5" dirty="0">
                <a:latin typeface="Microsoft Sans Serif"/>
                <a:cs typeface="Microsoft Sans Serif"/>
              </a:rPr>
              <a:t>George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Washington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University,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lang="tr-TR" sz="1800" dirty="0">
                <a:latin typeface="Microsoft Sans Serif"/>
                <a:cs typeface="Microsoft Sans Serif"/>
              </a:rPr>
              <a:t>USA</a:t>
            </a:r>
            <a:endParaRPr sz="1800" dirty="0">
              <a:latin typeface="Microsoft Sans Serif"/>
              <a:cs typeface="Microsoft Sans Serif"/>
            </a:endParaRPr>
          </a:p>
          <a:p>
            <a:pPr marL="815340" lvl="1" indent="-229235">
              <a:lnSpc>
                <a:spcPct val="100000"/>
              </a:lnSpc>
              <a:buClr>
                <a:srgbClr val="4363A7"/>
              </a:buClr>
              <a:buFont typeface="Wingdings"/>
              <a:buChar char=""/>
              <a:tabLst>
                <a:tab pos="815975" algn="l"/>
              </a:tabLst>
            </a:pPr>
            <a:r>
              <a:rPr sz="1800" spc="-5" dirty="0">
                <a:latin typeface="Microsoft Sans Serif"/>
                <a:cs typeface="Microsoft Sans Serif"/>
              </a:rPr>
              <a:t>San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Diego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State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University,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lang="tr-TR" sz="1800" dirty="0">
                <a:latin typeface="Microsoft Sans Serif"/>
                <a:cs typeface="Microsoft Sans Serif"/>
              </a:rPr>
              <a:t>USA</a:t>
            </a:r>
            <a:endParaRPr sz="1800" dirty="0">
              <a:latin typeface="Microsoft Sans Serif"/>
              <a:cs typeface="Microsoft Sans Serif"/>
            </a:endParaRPr>
          </a:p>
          <a:p>
            <a:pPr marL="815340" lvl="1" indent="-229235">
              <a:lnSpc>
                <a:spcPct val="100000"/>
              </a:lnSpc>
              <a:buClr>
                <a:srgbClr val="4363A7"/>
              </a:buClr>
              <a:buFont typeface="Wingdings"/>
              <a:buChar char=""/>
              <a:tabLst>
                <a:tab pos="815975" algn="l"/>
              </a:tabLst>
            </a:pPr>
            <a:r>
              <a:rPr sz="1800" spc="-5" dirty="0">
                <a:latin typeface="Microsoft Sans Serif"/>
                <a:cs typeface="Microsoft Sans Serif"/>
              </a:rPr>
              <a:t>Modul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University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Vienna,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lang="en-US" sz="1800" spc="-10" dirty="0" smtClean="0">
                <a:latin typeface="Microsoft Sans Serif"/>
                <a:cs typeface="Microsoft Sans Serif"/>
              </a:rPr>
              <a:t>Austria</a:t>
            </a:r>
            <a:endParaRPr lang="en-US" sz="1800" dirty="0" smtClean="0">
              <a:latin typeface="Microsoft Sans Serif"/>
              <a:cs typeface="Microsoft Sans Serif"/>
            </a:endParaRPr>
          </a:p>
          <a:p>
            <a:pPr marL="815340" lvl="1" indent="-229235">
              <a:lnSpc>
                <a:spcPct val="100000"/>
              </a:lnSpc>
              <a:buClr>
                <a:srgbClr val="4363A7"/>
              </a:buClr>
              <a:buFont typeface="Wingdings"/>
              <a:buChar char=""/>
              <a:tabLst>
                <a:tab pos="815975" algn="l"/>
              </a:tabLst>
            </a:pPr>
            <a:r>
              <a:rPr sz="1800" spc="-5" dirty="0" smtClean="0">
                <a:latin typeface="Microsoft Sans Serif"/>
                <a:cs typeface="Microsoft Sans Serif"/>
              </a:rPr>
              <a:t>Bremen</a:t>
            </a:r>
            <a:r>
              <a:rPr sz="1800" spc="25" dirty="0" smtClean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University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of</a:t>
            </a:r>
            <a:r>
              <a:rPr sz="1800" spc="-9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Applied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Sciences,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lang="tr-TR" sz="1800" spc="-10" dirty="0">
                <a:latin typeface="Microsoft Sans Serif"/>
                <a:cs typeface="Microsoft Sans Serif"/>
              </a:rPr>
              <a:t>Germany</a:t>
            </a:r>
            <a:endParaRPr sz="1800" dirty="0">
              <a:latin typeface="Microsoft Sans Serif"/>
              <a:cs typeface="Microsoft Sans Serif"/>
            </a:endParaRPr>
          </a:p>
          <a:p>
            <a:pPr marL="815340" lvl="1" indent="-229235">
              <a:lnSpc>
                <a:spcPct val="100000"/>
              </a:lnSpc>
              <a:buClr>
                <a:srgbClr val="4363A7"/>
              </a:buClr>
              <a:buFont typeface="Wingdings"/>
              <a:buChar char=""/>
              <a:tabLst>
                <a:tab pos="815975" algn="l"/>
              </a:tabLst>
            </a:pPr>
            <a:r>
              <a:rPr sz="1800" spc="-5" dirty="0">
                <a:latin typeface="Microsoft Sans Serif"/>
                <a:cs typeface="Microsoft Sans Serif"/>
              </a:rPr>
              <a:t>Dortmund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Int.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School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of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Management,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lang="tr-TR" sz="1800" spc="-10" dirty="0">
                <a:latin typeface="Microsoft Sans Serif"/>
                <a:cs typeface="Microsoft Sans Serif"/>
              </a:rPr>
              <a:t>Germany</a:t>
            </a:r>
            <a:endParaRPr sz="1800" dirty="0">
              <a:latin typeface="Microsoft Sans Serif"/>
              <a:cs typeface="Microsoft Sans Serif"/>
            </a:endParaRPr>
          </a:p>
          <a:p>
            <a:pPr marL="815340" lvl="1" indent="-229235">
              <a:lnSpc>
                <a:spcPct val="100000"/>
              </a:lnSpc>
              <a:buClr>
                <a:srgbClr val="4363A7"/>
              </a:buClr>
              <a:buFont typeface="Wingdings"/>
              <a:buChar char=""/>
              <a:tabLst>
                <a:tab pos="815975" algn="l"/>
              </a:tabLst>
            </a:pPr>
            <a:r>
              <a:rPr sz="1800" spc="-5" dirty="0">
                <a:latin typeface="Microsoft Sans Serif"/>
                <a:cs typeface="Microsoft Sans Serif"/>
              </a:rPr>
              <a:t>La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Rochelle,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Business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School,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Fran</a:t>
            </a:r>
            <a:r>
              <a:rPr lang="tr-TR" sz="1800" dirty="0">
                <a:latin typeface="Microsoft Sans Serif"/>
                <a:cs typeface="Microsoft Sans Serif"/>
              </a:rPr>
              <a:t>ce</a:t>
            </a:r>
            <a:endParaRPr sz="1800" dirty="0">
              <a:latin typeface="Microsoft Sans Serif"/>
              <a:cs typeface="Microsoft Sans Serif"/>
            </a:endParaRPr>
          </a:p>
          <a:p>
            <a:pPr marL="815340" lvl="1" indent="-229235">
              <a:lnSpc>
                <a:spcPct val="100000"/>
              </a:lnSpc>
              <a:buClr>
                <a:srgbClr val="4363A7"/>
              </a:buClr>
              <a:buFont typeface="Wingdings"/>
              <a:buChar char=""/>
              <a:tabLst>
                <a:tab pos="815975" algn="l"/>
              </a:tabLst>
            </a:pPr>
            <a:r>
              <a:rPr sz="1800" spc="-5" dirty="0">
                <a:latin typeface="Microsoft Sans Serif"/>
                <a:cs typeface="Microsoft Sans Serif"/>
              </a:rPr>
              <a:t>Breda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University,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lang="en-US" sz="1800" spc="-10" dirty="0" smtClean="0">
                <a:latin typeface="Microsoft Sans Serif"/>
                <a:cs typeface="Microsoft Sans Serif"/>
              </a:rPr>
              <a:t>Holland</a:t>
            </a:r>
            <a:endParaRPr lang="en-US" sz="1800" dirty="0" smtClean="0">
              <a:latin typeface="Microsoft Sans Serif"/>
              <a:cs typeface="Microsoft Sans Serif"/>
            </a:endParaRPr>
          </a:p>
          <a:p>
            <a:pPr marL="815340" lvl="1" indent="-229235">
              <a:lnSpc>
                <a:spcPct val="100000"/>
              </a:lnSpc>
              <a:spcBef>
                <a:spcPts val="5"/>
              </a:spcBef>
              <a:buClr>
                <a:srgbClr val="4363A7"/>
              </a:buClr>
              <a:buFont typeface="Wingdings"/>
              <a:buChar char=""/>
              <a:tabLst>
                <a:tab pos="815975" algn="l"/>
              </a:tabLst>
            </a:pPr>
            <a:r>
              <a:rPr sz="1800" spc="-10" dirty="0" err="1" smtClean="0">
                <a:latin typeface="Microsoft Sans Serif"/>
                <a:cs typeface="Microsoft Sans Serif"/>
              </a:rPr>
              <a:t>Saxion</a:t>
            </a:r>
            <a:r>
              <a:rPr sz="1800" spc="25" dirty="0" smtClean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University,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Holland</a:t>
            </a:r>
            <a:endParaRPr sz="1800" dirty="0">
              <a:latin typeface="Microsoft Sans Serif"/>
              <a:cs typeface="Microsoft Sans Serif"/>
            </a:endParaRPr>
          </a:p>
          <a:p>
            <a:pPr marL="815340" lvl="1" indent="-229235">
              <a:lnSpc>
                <a:spcPct val="100000"/>
              </a:lnSpc>
              <a:buClr>
                <a:srgbClr val="4363A7"/>
              </a:buClr>
              <a:buFont typeface="Wingdings"/>
              <a:buChar char=""/>
              <a:tabLst>
                <a:tab pos="815975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Universidad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Autonoma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de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Madrid,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lang="en-US" sz="1800" spc="-10" dirty="0" smtClean="0">
                <a:latin typeface="Microsoft Sans Serif"/>
                <a:cs typeface="Microsoft Sans Serif"/>
              </a:rPr>
              <a:t>Spain</a:t>
            </a:r>
            <a:endParaRPr lang="en-US" sz="1800" dirty="0" smtClean="0">
              <a:latin typeface="Microsoft Sans Serif"/>
              <a:cs typeface="Microsoft Sans Serif"/>
            </a:endParaRPr>
          </a:p>
          <a:p>
            <a:pPr marL="815340" lvl="1" indent="-229235">
              <a:lnSpc>
                <a:spcPct val="100000"/>
              </a:lnSpc>
              <a:buClr>
                <a:srgbClr val="4363A7"/>
              </a:buClr>
              <a:buFont typeface="Wingdings"/>
              <a:buChar char=""/>
              <a:tabLst>
                <a:tab pos="815975" algn="l"/>
              </a:tabLst>
            </a:pPr>
            <a:r>
              <a:rPr sz="1800" spc="-5" dirty="0" smtClean="0">
                <a:latin typeface="Microsoft Sans Serif"/>
                <a:cs typeface="Microsoft Sans Serif"/>
              </a:rPr>
              <a:t>Universidad</a:t>
            </a:r>
            <a:r>
              <a:rPr sz="1800" spc="25" dirty="0" smtClean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de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Girona,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lang="en-US" sz="1800" spc="-10" dirty="0" smtClean="0">
                <a:latin typeface="Microsoft Sans Serif"/>
                <a:cs typeface="Microsoft Sans Serif"/>
              </a:rPr>
              <a:t>Spain</a:t>
            </a:r>
            <a:endParaRPr lang="en-US" sz="1800" dirty="0" smtClean="0">
              <a:latin typeface="Microsoft Sans Serif"/>
              <a:cs typeface="Microsoft Sans Serif"/>
            </a:endParaRPr>
          </a:p>
          <a:p>
            <a:pPr marL="815340" lvl="1" indent="-229235">
              <a:lnSpc>
                <a:spcPct val="100000"/>
              </a:lnSpc>
              <a:buClr>
                <a:srgbClr val="4363A7"/>
              </a:buClr>
              <a:buFont typeface="Wingdings"/>
              <a:buChar char=""/>
              <a:tabLst>
                <a:tab pos="815975" algn="l"/>
              </a:tabLst>
            </a:pPr>
            <a:r>
              <a:rPr sz="1800" spc="-5" dirty="0" smtClean="0">
                <a:latin typeface="Microsoft Sans Serif"/>
                <a:cs typeface="Microsoft Sans Serif"/>
              </a:rPr>
              <a:t>University</a:t>
            </a:r>
            <a:r>
              <a:rPr sz="1800" spc="15" dirty="0" smtClean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of </a:t>
            </a:r>
            <a:r>
              <a:rPr sz="1800" spc="-25" dirty="0">
                <a:latin typeface="Microsoft Sans Serif"/>
                <a:cs typeface="Microsoft Sans Serif"/>
              </a:rPr>
              <a:t>Wroclaw,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10" dirty="0" smtClean="0">
                <a:latin typeface="Microsoft Sans Serif"/>
                <a:cs typeface="Microsoft Sans Serif"/>
              </a:rPr>
              <a:t>Pol</a:t>
            </a:r>
            <a:r>
              <a:rPr lang="en-US" sz="1800" spc="-10" dirty="0" smtClean="0">
                <a:latin typeface="Microsoft Sans Serif"/>
                <a:cs typeface="Microsoft Sans Serif"/>
              </a:rPr>
              <a:t>and</a:t>
            </a:r>
            <a:endParaRPr lang="en-US" sz="1800" dirty="0" smtClean="0">
              <a:latin typeface="Microsoft Sans Serif"/>
              <a:cs typeface="Microsoft Sans Serif"/>
            </a:endParaRPr>
          </a:p>
          <a:p>
            <a:pPr marL="815340" lvl="1" indent="-229235">
              <a:lnSpc>
                <a:spcPct val="100000"/>
              </a:lnSpc>
              <a:buClr>
                <a:srgbClr val="4363A7"/>
              </a:buClr>
              <a:buFont typeface="Wingdings"/>
              <a:buChar char=""/>
              <a:tabLst>
                <a:tab pos="815975" algn="l"/>
              </a:tabLst>
            </a:pPr>
            <a:r>
              <a:rPr sz="1800" spc="-5" dirty="0" smtClean="0">
                <a:latin typeface="Microsoft Sans Serif"/>
                <a:cs typeface="Microsoft Sans Serif"/>
              </a:rPr>
              <a:t>Bournemouth</a:t>
            </a:r>
            <a:r>
              <a:rPr sz="1800" spc="35" dirty="0" smtClean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University,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lang="en-US" sz="1800" spc="-10" dirty="0" smtClean="0">
                <a:latin typeface="Microsoft Sans Serif"/>
                <a:cs typeface="Microsoft Sans Serif"/>
              </a:rPr>
              <a:t>England</a:t>
            </a:r>
            <a:endParaRPr lang="en-US" sz="1800" dirty="0" smtClean="0">
              <a:latin typeface="Microsoft Sans Serif"/>
              <a:cs typeface="Microsoft Sans Serif"/>
            </a:endParaRPr>
          </a:p>
          <a:p>
            <a:pPr marL="815340" lvl="1" indent="-229235">
              <a:lnSpc>
                <a:spcPct val="100000"/>
              </a:lnSpc>
              <a:buClr>
                <a:srgbClr val="4363A7"/>
              </a:buClr>
              <a:buFont typeface="Wingdings"/>
              <a:buChar char=""/>
              <a:tabLst>
                <a:tab pos="815975" algn="l"/>
              </a:tabLst>
            </a:pPr>
            <a:r>
              <a:rPr sz="1800" spc="-10" dirty="0" smtClean="0">
                <a:latin typeface="Microsoft Sans Serif"/>
                <a:cs typeface="Microsoft Sans Serif"/>
              </a:rPr>
              <a:t>Robert</a:t>
            </a:r>
            <a:r>
              <a:rPr sz="1800" spc="35" dirty="0" smtClean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Gordon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University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/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Aberdeen,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lang="en-US" sz="1800" spc="-5" dirty="0" smtClean="0">
                <a:latin typeface="Microsoft Sans Serif"/>
                <a:cs typeface="Microsoft Sans Serif"/>
              </a:rPr>
              <a:t>England</a:t>
            </a:r>
            <a:endParaRPr lang="en-US" sz="1800" dirty="0" smtClean="0">
              <a:latin typeface="Microsoft Sans Serif"/>
              <a:cs typeface="Microsoft Sans Serif"/>
            </a:endParaRPr>
          </a:p>
          <a:p>
            <a:pPr marL="387350" indent="-343535">
              <a:lnSpc>
                <a:spcPct val="100000"/>
              </a:lnSpc>
              <a:spcBef>
                <a:spcPts val="1195"/>
              </a:spcBef>
              <a:buClr>
                <a:srgbClr val="4363A7"/>
              </a:buClr>
              <a:buSzPct val="80000"/>
              <a:buFont typeface="Wingdings"/>
              <a:buChar char=""/>
              <a:tabLst>
                <a:tab pos="387350" algn="l"/>
                <a:tab pos="387985" algn="l"/>
              </a:tabLst>
            </a:pPr>
            <a:r>
              <a:rPr lang="en-US" sz="2000" spc="10" dirty="0" smtClean="0">
                <a:latin typeface="Microsoft Sans Serif"/>
                <a:cs typeface="Microsoft Sans Serif"/>
              </a:rPr>
              <a:t>Further info can be obtained from the Office of International Relations: </a:t>
            </a:r>
            <a:r>
              <a:rPr sz="1800" u="heavy" spc="-10" dirty="0" smtClean="0">
                <a:solidFill>
                  <a:srgbClr val="4363A7"/>
                </a:solidFill>
                <a:uFill>
                  <a:solidFill>
                    <a:srgbClr val="4363A7"/>
                  </a:solidFill>
                </a:uFill>
                <a:latin typeface="Microsoft Sans Serif"/>
                <a:cs typeface="Microsoft Sans Serif"/>
                <a:hlinkClick r:id="rId2"/>
              </a:rPr>
              <a:t>http</a:t>
            </a:r>
            <a:r>
              <a:rPr sz="1800" u="heavy" spc="-10" dirty="0">
                <a:solidFill>
                  <a:srgbClr val="4363A7"/>
                </a:solidFill>
                <a:uFill>
                  <a:solidFill>
                    <a:srgbClr val="4363A7"/>
                  </a:solidFill>
                </a:uFill>
                <a:latin typeface="Microsoft Sans Serif"/>
                <a:cs typeface="Microsoft Sans Serif"/>
                <a:hlinkClick r:id="rId2"/>
              </a:rPr>
              <a:t>://www.intl.boun.edu.tr/</a:t>
            </a:r>
            <a:endParaRPr sz="1800" dirty="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831" y="5949696"/>
            <a:ext cx="672084" cy="7193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42EB92-A15A-4494-8EB0-5ACF9D6C072B}"/>
              </a:ext>
            </a:extLst>
          </p:cNvPr>
          <p:cNvSpPr txBox="1"/>
          <p:nvPr/>
        </p:nvSpPr>
        <p:spPr>
          <a:xfrm flipH="1">
            <a:off x="1143000" y="228600"/>
            <a:ext cx="7239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4363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EXCHANGE/ERASMUS</a:t>
            </a:r>
            <a:endParaRPr lang="en-GB" sz="4000" b="1" dirty="0">
              <a:solidFill>
                <a:srgbClr val="4363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2375" y="1102614"/>
            <a:ext cx="750697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lr>
                <a:srgbClr val="4363A7"/>
              </a:buClr>
              <a:buFont typeface="Wingdings"/>
              <a:buChar char=""/>
              <a:tabLst>
                <a:tab pos="356235" algn="l"/>
              </a:tabLst>
            </a:pPr>
            <a:r>
              <a:rPr lang="en-GB" sz="2400" spc="-10" dirty="0">
                <a:latin typeface="Microsoft Sans Serif"/>
                <a:cs typeface="Microsoft Sans Serif"/>
              </a:rPr>
              <a:t>Our students have the opportunity to experience the dynamics of the sector by completing their </a:t>
            </a:r>
            <a:r>
              <a:rPr lang="en-US" sz="2400" spc="-10" dirty="0" err="1" smtClean="0">
                <a:latin typeface="Microsoft Sans Serif"/>
                <a:cs typeface="Microsoft Sans Serif"/>
              </a:rPr>
              <a:t>internsh</a:t>
            </a:r>
            <a:r>
              <a:rPr lang="tr-TR" sz="2400" spc="-10" dirty="0" smtClean="0">
                <a:latin typeface="Microsoft Sans Serif"/>
                <a:cs typeface="Microsoft Sans Serif"/>
              </a:rPr>
              <a:t>ip</a:t>
            </a:r>
            <a:r>
              <a:rPr lang="en-US" sz="2400" spc="-10" dirty="0" smtClean="0">
                <a:latin typeface="Microsoft Sans Serif"/>
                <a:cs typeface="Microsoft Sans Serif"/>
              </a:rPr>
              <a:t>s</a:t>
            </a:r>
            <a:r>
              <a:rPr lang="en-GB" sz="2400" spc="-10" dirty="0" smtClean="0">
                <a:latin typeface="Microsoft Sans Serif"/>
                <a:cs typeface="Microsoft Sans Serif"/>
              </a:rPr>
              <a:t> </a:t>
            </a:r>
            <a:r>
              <a:rPr lang="en-GB" sz="2400" spc="-10" dirty="0">
                <a:latin typeface="Microsoft Sans Serif"/>
                <a:cs typeface="Microsoft Sans Serif"/>
              </a:rPr>
              <a:t>in hotels or travel and tourism companies for two months in the summer following their 2nd or 3rd grades</a:t>
            </a:r>
            <a:r>
              <a:rPr lang="en-GB" sz="2400" spc="-10" dirty="0" smtClean="0">
                <a:latin typeface="Microsoft Sans Serif"/>
                <a:cs typeface="Microsoft Sans Serif"/>
              </a:rPr>
              <a:t>. Some </a:t>
            </a:r>
            <a:r>
              <a:rPr lang="en-GB" sz="2400" spc="-10" dirty="0">
                <a:latin typeface="Microsoft Sans Serif"/>
                <a:cs typeface="Microsoft Sans Serif"/>
              </a:rPr>
              <a:t>examples:</a:t>
            </a:r>
            <a:endParaRPr lang="en-GB" sz="24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9205" y="3276600"/>
            <a:ext cx="3160395" cy="31918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8920" indent="-236220">
              <a:lnSpc>
                <a:spcPts val="2340"/>
              </a:lnSpc>
              <a:spcBef>
                <a:spcPts val="105"/>
              </a:spcBef>
              <a:buClr>
                <a:srgbClr val="4363A7"/>
              </a:buClr>
              <a:buFont typeface="Wingdings"/>
              <a:buChar char=""/>
              <a:tabLst>
                <a:tab pos="248920" algn="l"/>
              </a:tabLst>
            </a:pPr>
            <a:r>
              <a:rPr sz="2000" dirty="0">
                <a:latin typeface="Microsoft Sans Serif"/>
                <a:cs typeface="Microsoft Sans Serif"/>
              </a:rPr>
              <a:t>Conrad</a:t>
            </a:r>
          </a:p>
          <a:p>
            <a:pPr marL="248920" indent="-236220">
              <a:lnSpc>
                <a:spcPts val="2280"/>
              </a:lnSpc>
              <a:buClr>
                <a:srgbClr val="4363A7"/>
              </a:buClr>
              <a:buFont typeface="Wingdings"/>
              <a:buChar char=""/>
              <a:tabLst>
                <a:tab pos="248920" algn="l"/>
              </a:tabLst>
            </a:pPr>
            <a:r>
              <a:rPr sz="2000" dirty="0">
                <a:latin typeface="Microsoft Sans Serif"/>
                <a:cs typeface="Microsoft Sans Serif"/>
              </a:rPr>
              <a:t>Four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Seasons</a:t>
            </a:r>
          </a:p>
          <a:p>
            <a:pPr marL="248920" indent="-236220">
              <a:lnSpc>
                <a:spcPts val="2280"/>
              </a:lnSpc>
              <a:buClr>
                <a:srgbClr val="4363A7"/>
              </a:buClr>
              <a:buFont typeface="Wingdings"/>
              <a:buChar char=""/>
              <a:tabLst>
                <a:tab pos="248920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Hilton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lang="en-US" sz="2000" spc="-5" dirty="0" smtClean="0">
                <a:latin typeface="Microsoft Sans Serif"/>
                <a:cs typeface="Microsoft Sans Serif"/>
              </a:rPr>
              <a:t>Hotels</a:t>
            </a:r>
            <a:endParaRPr lang="en-US" sz="2000" dirty="0" smtClean="0">
              <a:latin typeface="Microsoft Sans Serif"/>
              <a:cs typeface="Microsoft Sans Serif"/>
            </a:endParaRPr>
          </a:p>
          <a:p>
            <a:pPr marL="248920" indent="-236220">
              <a:lnSpc>
                <a:spcPts val="2280"/>
              </a:lnSpc>
              <a:buClr>
                <a:srgbClr val="4363A7"/>
              </a:buClr>
              <a:buFont typeface="Wingdings"/>
              <a:buChar char=""/>
              <a:tabLst>
                <a:tab pos="248920" algn="l"/>
              </a:tabLst>
            </a:pPr>
            <a:r>
              <a:rPr sz="2000" spc="-10" dirty="0" err="1" smtClean="0">
                <a:latin typeface="Microsoft Sans Serif"/>
                <a:cs typeface="Microsoft Sans Serif"/>
              </a:rPr>
              <a:t>DoubleTree</a:t>
            </a:r>
            <a:endParaRPr sz="2000" dirty="0">
              <a:latin typeface="Microsoft Sans Serif"/>
              <a:cs typeface="Microsoft Sans Serif"/>
            </a:endParaRPr>
          </a:p>
          <a:p>
            <a:pPr marL="248920" indent="-236220">
              <a:lnSpc>
                <a:spcPts val="2280"/>
              </a:lnSpc>
              <a:buClr>
                <a:srgbClr val="4363A7"/>
              </a:buClr>
              <a:buFont typeface="Wingdings"/>
              <a:buChar char=""/>
              <a:tabLst>
                <a:tab pos="248920" algn="l"/>
              </a:tabLst>
            </a:pPr>
            <a:r>
              <a:rPr sz="2000" dirty="0">
                <a:latin typeface="Microsoft Sans Serif"/>
                <a:cs typeface="Microsoft Sans Serif"/>
              </a:rPr>
              <a:t>Hyatt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Regency</a:t>
            </a:r>
          </a:p>
          <a:p>
            <a:pPr marL="248920" indent="-236220">
              <a:lnSpc>
                <a:spcPts val="2280"/>
              </a:lnSpc>
              <a:buClr>
                <a:srgbClr val="4363A7"/>
              </a:buClr>
              <a:buFont typeface="Wingdings"/>
              <a:buChar char=""/>
              <a:tabLst>
                <a:tab pos="248920" algn="l"/>
              </a:tabLst>
            </a:pPr>
            <a:r>
              <a:rPr sz="2000" spc="10" dirty="0">
                <a:latin typeface="Microsoft Sans Serif"/>
                <a:cs typeface="Microsoft Sans Serif"/>
              </a:rPr>
              <a:t>Çırağan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Palace</a:t>
            </a:r>
            <a:endParaRPr sz="2000" dirty="0">
              <a:latin typeface="Microsoft Sans Serif"/>
              <a:cs typeface="Microsoft Sans Serif"/>
            </a:endParaRPr>
          </a:p>
          <a:p>
            <a:pPr marL="248920" indent="-236220">
              <a:lnSpc>
                <a:spcPts val="2280"/>
              </a:lnSpc>
              <a:buClr>
                <a:srgbClr val="4363A7"/>
              </a:buClr>
              <a:buFont typeface="Wingdings"/>
              <a:buChar char=""/>
              <a:tabLst>
                <a:tab pos="248920" algn="l"/>
              </a:tabLst>
            </a:pPr>
            <a:r>
              <a:rPr sz="2000" dirty="0">
                <a:latin typeface="Microsoft Sans Serif"/>
                <a:cs typeface="Microsoft Sans Serif"/>
              </a:rPr>
              <a:t>W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İstanbul</a:t>
            </a:r>
          </a:p>
          <a:p>
            <a:pPr marL="248920" indent="-236220">
              <a:lnSpc>
                <a:spcPts val="2280"/>
              </a:lnSpc>
              <a:buClr>
                <a:srgbClr val="4363A7"/>
              </a:buClr>
              <a:buFont typeface="Wingdings"/>
              <a:buChar char=""/>
              <a:tabLst>
                <a:tab pos="248920" algn="l"/>
              </a:tabLst>
            </a:pPr>
            <a:r>
              <a:rPr sz="2000" dirty="0">
                <a:latin typeface="Microsoft Sans Serif"/>
                <a:cs typeface="Microsoft Sans Serif"/>
              </a:rPr>
              <a:t>Pera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Palace</a:t>
            </a:r>
            <a:endParaRPr sz="2000" dirty="0">
              <a:latin typeface="Microsoft Sans Serif"/>
              <a:cs typeface="Microsoft Sans Serif"/>
            </a:endParaRPr>
          </a:p>
          <a:p>
            <a:pPr marL="248920" indent="-236220">
              <a:lnSpc>
                <a:spcPts val="2280"/>
              </a:lnSpc>
              <a:buClr>
                <a:srgbClr val="4363A7"/>
              </a:buClr>
              <a:buFont typeface="Wingdings"/>
              <a:buChar char=""/>
              <a:tabLst>
                <a:tab pos="248920" algn="l"/>
              </a:tabLst>
            </a:pPr>
            <a:r>
              <a:rPr sz="2000" dirty="0">
                <a:latin typeface="Microsoft Sans Serif"/>
                <a:cs typeface="Microsoft Sans Serif"/>
              </a:rPr>
              <a:t>TUROB</a:t>
            </a:r>
          </a:p>
          <a:p>
            <a:pPr marL="248285" marR="5080" indent="-236220">
              <a:lnSpc>
                <a:spcPct val="70000"/>
              </a:lnSpc>
              <a:spcBef>
                <a:spcPts val="660"/>
              </a:spcBef>
              <a:buClr>
                <a:srgbClr val="4363A7"/>
              </a:buClr>
              <a:buFont typeface="Wingdings"/>
              <a:buChar char=""/>
              <a:tabLst>
                <a:tab pos="248920" algn="l"/>
              </a:tabLst>
            </a:pPr>
            <a:r>
              <a:rPr lang="tr-TR" sz="2000" dirty="0">
                <a:latin typeface="Microsoft Sans Serif"/>
                <a:cs typeface="Microsoft Sans Serif"/>
              </a:rPr>
              <a:t>Culture and Tourism </a:t>
            </a:r>
            <a:r>
              <a:rPr lang="en-US" sz="2000" dirty="0" smtClean="0">
                <a:latin typeface="Microsoft Sans Serif"/>
                <a:cs typeface="Microsoft Sans Serif"/>
              </a:rPr>
              <a:t>Ministry</a:t>
            </a:r>
            <a:endParaRPr lang="en-US" sz="20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04561" y="3200400"/>
            <a:ext cx="3816350" cy="34041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8920" indent="-236220">
              <a:lnSpc>
                <a:spcPts val="2340"/>
              </a:lnSpc>
              <a:spcBef>
                <a:spcPts val="105"/>
              </a:spcBef>
              <a:buClr>
                <a:srgbClr val="4363A7"/>
              </a:buClr>
              <a:buFont typeface="Wingdings"/>
              <a:buChar char=""/>
              <a:tabLst>
                <a:tab pos="248920" algn="l"/>
              </a:tabLst>
            </a:pPr>
            <a:r>
              <a:rPr lang="en-US" sz="2000" dirty="0" smtClean="0">
                <a:latin typeface="Microsoft Sans Serif"/>
                <a:cs typeface="Microsoft Sans Serif"/>
              </a:rPr>
              <a:t>Turkish</a:t>
            </a:r>
            <a:r>
              <a:rPr lang="tr-TR" sz="2000" dirty="0" smtClean="0">
                <a:latin typeface="Microsoft Sans Serif"/>
                <a:cs typeface="Microsoft Sans Serif"/>
              </a:rPr>
              <a:t> </a:t>
            </a:r>
            <a:r>
              <a:rPr lang="tr-TR" sz="2000" dirty="0">
                <a:latin typeface="Microsoft Sans Serif"/>
                <a:cs typeface="Microsoft Sans Serif"/>
              </a:rPr>
              <a:t>Airlines</a:t>
            </a:r>
            <a:endParaRPr sz="2000" dirty="0">
              <a:latin typeface="Microsoft Sans Serif"/>
              <a:cs typeface="Microsoft Sans Serif"/>
            </a:endParaRPr>
          </a:p>
          <a:p>
            <a:pPr marL="248920" indent="-236220">
              <a:lnSpc>
                <a:spcPts val="2280"/>
              </a:lnSpc>
              <a:buClr>
                <a:srgbClr val="4363A7"/>
              </a:buClr>
              <a:buFont typeface="Wingdings"/>
              <a:buChar char=""/>
              <a:tabLst>
                <a:tab pos="248920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Turkish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Do&amp;Co</a:t>
            </a:r>
          </a:p>
          <a:p>
            <a:pPr marL="248920" indent="-236220">
              <a:lnSpc>
                <a:spcPts val="2280"/>
              </a:lnSpc>
              <a:buClr>
                <a:srgbClr val="4363A7"/>
              </a:buClr>
              <a:buFont typeface="Wingdings"/>
              <a:buChar char=""/>
              <a:tabLst>
                <a:tab pos="248920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Çelebi</a:t>
            </a:r>
            <a:r>
              <a:rPr sz="2000" spc="-1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Air</a:t>
            </a:r>
            <a:endParaRPr sz="2000" dirty="0">
              <a:latin typeface="Microsoft Sans Serif"/>
              <a:cs typeface="Microsoft Sans Serif"/>
            </a:endParaRPr>
          </a:p>
          <a:p>
            <a:pPr marL="248920" indent="-236220">
              <a:lnSpc>
                <a:spcPts val="2280"/>
              </a:lnSpc>
              <a:buClr>
                <a:srgbClr val="4363A7"/>
              </a:buClr>
              <a:buFont typeface="Wingdings"/>
              <a:buChar char=""/>
              <a:tabLst>
                <a:tab pos="248920" algn="l"/>
              </a:tabLst>
            </a:pPr>
            <a:r>
              <a:rPr sz="2000" dirty="0">
                <a:latin typeface="Microsoft Sans Serif"/>
                <a:cs typeface="Microsoft Sans Serif"/>
              </a:rPr>
              <a:t>ETS</a:t>
            </a:r>
          </a:p>
          <a:p>
            <a:pPr marL="248920" indent="-236220">
              <a:lnSpc>
                <a:spcPts val="2280"/>
              </a:lnSpc>
              <a:buClr>
                <a:srgbClr val="4363A7"/>
              </a:buClr>
              <a:buFont typeface="Wingdings"/>
              <a:buChar char=""/>
              <a:tabLst>
                <a:tab pos="248920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Setur</a:t>
            </a:r>
            <a:endParaRPr sz="2000" dirty="0">
              <a:latin typeface="Microsoft Sans Serif"/>
              <a:cs typeface="Microsoft Sans Serif"/>
            </a:endParaRPr>
          </a:p>
          <a:p>
            <a:pPr marL="248920" indent="-236220">
              <a:lnSpc>
                <a:spcPts val="2280"/>
              </a:lnSpc>
              <a:buClr>
                <a:srgbClr val="4363A7"/>
              </a:buClr>
              <a:buFont typeface="Wingdings"/>
              <a:buChar char=""/>
              <a:tabLst>
                <a:tab pos="248920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VIP</a:t>
            </a:r>
            <a:endParaRPr sz="2000" dirty="0">
              <a:latin typeface="Microsoft Sans Serif"/>
              <a:cs typeface="Microsoft Sans Serif"/>
            </a:endParaRPr>
          </a:p>
          <a:p>
            <a:pPr marL="248920" indent="-236220">
              <a:lnSpc>
                <a:spcPts val="2280"/>
              </a:lnSpc>
              <a:buClr>
                <a:srgbClr val="4363A7"/>
              </a:buClr>
              <a:buFont typeface="Wingdings"/>
              <a:buChar char=""/>
              <a:tabLst>
                <a:tab pos="248920" algn="l"/>
              </a:tabLst>
            </a:pPr>
            <a:r>
              <a:rPr sz="2000" dirty="0">
                <a:latin typeface="Microsoft Sans Serif"/>
                <a:cs typeface="Microsoft Sans Serif"/>
              </a:rPr>
              <a:t>Booking.com</a:t>
            </a:r>
          </a:p>
          <a:p>
            <a:pPr marL="248920" indent="-236220">
              <a:lnSpc>
                <a:spcPts val="2280"/>
              </a:lnSpc>
              <a:buClr>
                <a:srgbClr val="4363A7"/>
              </a:buClr>
              <a:buFont typeface="Wingdings"/>
              <a:buChar char=""/>
              <a:tabLst>
                <a:tab pos="248920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Expedia</a:t>
            </a:r>
            <a:endParaRPr sz="2000" dirty="0">
              <a:latin typeface="Microsoft Sans Serif"/>
              <a:cs typeface="Microsoft Sans Serif"/>
            </a:endParaRPr>
          </a:p>
          <a:p>
            <a:pPr marL="248920" marR="5080" indent="-236220">
              <a:lnSpc>
                <a:spcPct val="70000"/>
              </a:lnSpc>
              <a:spcBef>
                <a:spcPts val="660"/>
              </a:spcBef>
              <a:buClr>
                <a:srgbClr val="4363A7"/>
              </a:buClr>
              <a:buFont typeface="Wingdings"/>
              <a:buChar char=""/>
              <a:tabLst>
                <a:tab pos="248920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Lütfi </a:t>
            </a:r>
            <a:r>
              <a:rPr sz="2000" spc="10" dirty="0" err="1">
                <a:latin typeface="Microsoft Sans Serif"/>
                <a:cs typeface="Microsoft Sans Serif"/>
              </a:rPr>
              <a:t>Kırdar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lang="tr-TR" sz="2000" spc="5" dirty="0">
                <a:latin typeface="Microsoft Sans Serif"/>
                <a:cs typeface="Microsoft Sans Serif"/>
              </a:rPr>
              <a:t>International </a:t>
            </a:r>
            <a:r>
              <a:rPr lang="en-US" sz="2000" spc="5" dirty="0" smtClean="0">
                <a:latin typeface="Microsoft Sans Serif"/>
                <a:cs typeface="Microsoft Sans Serif"/>
              </a:rPr>
              <a:t>Congress</a:t>
            </a:r>
            <a:r>
              <a:rPr lang="tr-TR" sz="2000" spc="5" dirty="0" smtClean="0">
                <a:latin typeface="Microsoft Sans Serif"/>
                <a:cs typeface="Microsoft Sans Serif"/>
              </a:rPr>
              <a:t> </a:t>
            </a:r>
            <a:r>
              <a:rPr lang="tr-TR" sz="2000" spc="5" dirty="0">
                <a:latin typeface="Microsoft Sans Serif"/>
                <a:cs typeface="Microsoft Sans Serif"/>
              </a:rPr>
              <a:t>and Exhibition Centre</a:t>
            </a:r>
            <a:endParaRPr sz="2000" dirty="0">
              <a:latin typeface="Microsoft Sans Serif"/>
              <a:cs typeface="Microsoft Sans Serif"/>
            </a:endParaRPr>
          </a:p>
          <a:p>
            <a:pPr marL="248920" indent="-236220">
              <a:lnSpc>
                <a:spcPts val="2280"/>
              </a:lnSpc>
              <a:buClr>
                <a:srgbClr val="4363A7"/>
              </a:buClr>
              <a:buFont typeface="Wingdings"/>
              <a:buChar char=""/>
              <a:tabLst>
                <a:tab pos="248920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İKSV</a:t>
            </a:r>
            <a:endParaRPr sz="2000" dirty="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831" y="5949696"/>
            <a:ext cx="672084" cy="7193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38DE05-D74E-4772-A61A-A5E19C21A338}"/>
              </a:ext>
            </a:extLst>
          </p:cNvPr>
          <p:cNvSpPr txBox="1"/>
          <p:nvPr/>
        </p:nvSpPr>
        <p:spPr>
          <a:xfrm>
            <a:off x="1524000" y="228600"/>
            <a:ext cx="3816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4363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INTERNSHIP</a:t>
            </a:r>
            <a:endParaRPr lang="en-GB" sz="4000" b="1" dirty="0">
              <a:solidFill>
                <a:srgbClr val="4363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219200" y="1471929"/>
            <a:ext cx="7394194" cy="39773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95"/>
              </a:spcBef>
              <a:buClr>
                <a:srgbClr val="4363A7"/>
              </a:buClr>
              <a:buSzPct val="96428"/>
              <a:buFont typeface="Wingdings" panose="05000000000000000000" pitchFamily="2" charset="2"/>
              <a:buChar char="v"/>
              <a:tabLst>
                <a:tab pos="330200" algn="l"/>
              </a:tabLst>
            </a:pPr>
            <a:r>
              <a:rPr lang="en-GB" sz="2800" spc="-10" dirty="0" smtClean="0">
                <a:latin typeface="Microsoft Sans Serif"/>
                <a:cs typeface="Microsoft Sans Serif"/>
              </a:rPr>
              <a:t>Our </a:t>
            </a:r>
            <a:r>
              <a:rPr lang="en-GB" sz="2800" spc="-10" dirty="0">
                <a:latin typeface="Microsoft Sans Serif"/>
                <a:cs typeface="Microsoft Sans Serif"/>
              </a:rPr>
              <a:t>students can attend double </a:t>
            </a:r>
            <a:r>
              <a:rPr lang="en-GB" sz="2800" spc="-10" dirty="0" err="1">
                <a:latin typeface="Microsoft Sans Serif"/>
                <a:cs typeface="Microsoft Sans Serif"/>
              </a:rPr>
              <a:t>maj</a:t>
            </a:r>
            <a:r>
              <a:rPr lang="tr-TR" sz="2800" spc="-10" dirty="0">
                <a:latin typeface="Microsoft Sans Serif"/>
                <a:cs typeface="Microsoft Sans Serif"/>
              </a:rPr>
              <a:t>o</a:t>
            </a:r>
            <a:r>
              <a:rPr lang="en-GB" sz="2800" spc="-10" dirty="0">
                <a:latin typeface="Microsoft Sans Serif"/>
                <a:cs typeface="Microsoft Sans Serif"/>
              </a:rPr>
              <a:t>r programs </a:t>
            </a:r>
            <a:r>
              <a:rPr lang="en-GB" sz="2800" spc="-10" dirty="0" smtClean="0">
                <a:latin typeface="Microsoft Sans Serif"/>
                <a:cs typeface="Microsoft Sans Serif"/>
              </a:rPr>
              <a:t>to </a:t>
            </a:r>
            <a:r>
              <a:rPr lang="en-GB" sz="2800" spc="-10" dirty="0">
                <a:latin typeface="Microsoft Sans Serif"/>
                <a:cs typeface="Microsoft Sans Serif"/>
              </a:rPr>
              <a:t>receive diplomas from both </a:t>
            </a:r>
            <a:r>
              <a:rPr lang="en-GB" sz="2800" spc="-10" dirty="0" smtClean="0">
                <a:latin typeface="Microsoft Sans Serif"/>
                <a:cs typeface="Microsoft Sans Serif"/>
              </a:rPr>
              <a:t>majors with </a:t>
            </a:r>
            <a:r>
              <a:rPr lang="en-GB" sz="2800" spc="-10" dirty="0">
                <a:latin typeface="Microsoft Sans Serif"/>
                <a:cs typeface="Microsoft Sans Serif"/>
              </a:rPr>
              <a:t>the </a:t>
            </a:r>
            <a:r>
              <a:rPr lang="en-GB" sz="2800" spc="-10" dirty="0" smtClean="0">
                <a:latin typeface="Microsoft Sans Serif"/>
                <a:cs typeface="Microsoft Sans Serif"/>
              </a:rPr>
              <a:t>following:</a:t>
            </a:r>
            <a:endParaRPr lang="en-GB" sz="2800" spc="-10" dirty="0">
              <a:latin typeface="Microsoft Sans Serif"/>
              <a:cs typeface="Microsoft Sans Serif"/>
            </a:endParaRPr>
          </a:p>
          <a:p>
            <a:pPr marL="796925" marR="5080" indent="-342900">
              <a:lnSpc>
                <a:spcPct val="100000"/>
              </a:lnSpc>
              <a:spcBef>
                <a:spcPts val="95"/>
              </a:spcBef>
              <a:buClr>
                <a:srgbClr val="4363A7"/>
              </a:buClr>
              <a:buSzPct val="96428"/>
              <a:buFont typeface="Wingdings" panose="05000000000000000000" pitchFamily="2" charset="2"/>
              <a:buChar char="Ø"/>
            </a:pPr>
            <a:r>
              <a:rPr lang="tr-TR" sz="2400" dirty="0">
                <a:latin typeface="Microsoft Sans Serif"/>
                <a:cs typeface="Microsoft Sans Serif"/>
              </a:rPr>
              <a:t>International </a:t>
            </a:r>
            <a:r>
              <a:rPr lang="en-US" sz="2400" dirty="0" smtClean="0">
                <a:latin typeface="Microsoft Sans Serif"/>
                <a:cs typeface="Microsoft Sans Serif"/>
              </a:rPr>
              <a:t>Trade</a:t>
            </a:r>
          </a:p>
          <a:p>
            <a:pPr marL="796925" marR="5080" indent="-342900">
              <a:lnSpc>
                <a:spcPct val="100000"/>
              </a:lnSpc>
              <a:spcBef>
                <a:spcPts val="95"/>
              </a:spcBef>
              <a:buClr>
                <a:srgbClr val="4363A7"/>
              </a:buClr>
              <a:buSzPct val="96428"/>
              <a:buFont typeface="Wingdings" panose="05000000000000000000" pitchFamily="2" charset="2"/>
              <a:buChar char="Ø"/>
            </a:pPr>
            <a:r>
              <a:rPr lang="tr-TR" sz="2400" spc="-5" dirty="0" smtClean="0">
                <a:latin typeface="Microsoft Sans Serif"/>
                <a:cs typeface="Microsoft Sans Serif"/>
              </a:rPr>
              <a:t>Management </a:t>
            </a:r>
            <a:r>
              <a:rPr lang="tr-TR" sz="2400" spc="-5" dirty="0">
                <a:latin typeface="Microsoft Sans Serif"/>
                <a:cs typeface="Microsoft Sans Serif"/>
              </a:rPr>
              <a:t>Information Systems</a:t>
            </a:r>
            <a:endParaRPr sz="2400" dirty="0">
              <a:latin typeface="Microsoft Sans Serif"/>
              <a:cs typeface="Microsoft Sans Serif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4363A7"/>
              </a:buClr>
              <a:buFont typeface="Wingdings"/>
              <a:buChar char=""/>
            </a:pPr>
            <a:endParaRPr sz="4000" dirty="0">
              <a:latin typeface="Microsoft Sans Serif"/>
              <a:cs typeface="Microsoft Sans Serif"/>
            </a:endParaRPr>
          </a:p>
          <a:p>
            <a:pPr marL="248285" marR="814705" indent="-236220">
              <a:lnSpc>
                <a:spcPct val="100000"/>
              </a:lnSpc>
              <a:buClr>
                <a:srgbClr val="4363A7"/>
              </a:buClr>
              <a:buSzPct val="96428"/>
              <a:buFont typeface="Wingdings"/>
              <a:buChar char=""/>
              <a:tabLst>
                <a:tab pos="330200" algn="l"/>
              </a:tabLst>
            </a:pPr>
            <a:r>
              <a:rPr lang="en-GB" sz="2800" spc="-10" dirty="0">
                <a:latin typeface="Microsoft Sans Serif"/>
                <a:cs typeface="Microsoft Sans Serif"/>
              </a:rPr>
              <a:t>Minor-degree certifications can be obtained from different departments of the </a:t>
            </a:r>
            <a:r>
              <a:rPr lang="en-GB" sz="2800" spc="-10" dirty="0" smtClean="0">
                <a:latin typeface="Microsoft Sans Serif"/>
                <a:cs typeface="Microsoft Sans Serif"/>
              </a:rPr>
              <a:t>University</a:t>
            </a:r>
            <a:r>
              <a:rPr lang="en-GB" sz="2800" spc="-10" dirty="0">
                <a:latin typeface="Microsoft Sans Serif"/>
                <a:cs typeface="Microsoft Sans Serif"/>
              </a:rPr>
              <a:t>.</a:t>
            </a:r>
            <a:endParaRPr lang="en-GB" sz="2800" dirty="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5949696"/>
            <a:ext cx="672084" cy="7193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93BE44-B5CF-4328-A21F-02E5C41BA496}"/>
              </a:ext>
            </a:extLst>
          </p:cNvPr>
          <p:cNvSpPr txBox="1"/>
          <p:nvPr/>
        </p:nvSpPr>
        <p:spPr>
          <a:xfrm flipH="1">
            <a:off x="1219200" y="5334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4363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MAJOR PROGRAMS</a:t>
            </a:r>
            <a:endParaRPr lang="en-GB" sz="3200" b="1" dirty="0">
              <a:solidFill>
                <a:srgbClr val="4363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0442" y="1273809"/>
            <a:ext cx="7255358" cy="115608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4965" marR="5080" indent="-342900">
              <a:buClr>
                <a:srgbClr val="4363A7"/>
              </a:buClr>
              <a:buFont typeface="Wingdings"/>
              <a:buChar char=""/>
              <a:tabLst>
                <a:tab pos="355600" algn="l"/>
              </a:tabLst>
            </a:pPr>
            <a:r>
              <a:rPr lang="tr-TR" sz="2400" spc="10" dirty="0">
                <a:latin typeface="Microsoft Sans Serif"/>
                <a:cs typeface="Microsoft Sans Serif"/>
              </a:rPr>
              <a:t>Also our </a:t>
            </a:r>
            <a:r>
              <a:rPr lang="en-US" sz="2400" spc="10" dirty="0" smtClean="0">
                <a:latin typeface="Microsoft Sans Serif"/>
                <a:cs typeface="Microsoft Sans Serif"/>
              </a:rPr>
              <a:t>graduates</a:t>
            </a:r>
            <a:r>
              <a:rPr lang="tr-TR" sz="2400" spc="10" dirty="0" smtClean="0">
                <a:latin typeface="Microsoft Sans Serif"/>
                <a:cs typeface="Microsoft Sans Serif"/>
              </a:rPr>
              <a:t> </a:t>
            </a:r>
            <a:r>
              <a:rPr lang="tr-TR" sz="2400" spc="10" dirty="0">
                <a:latin typeface="Microsoft Sans Serif"/>
                <a:cs typeface="Microsoft Sans Serif"/>
              </a:rPr>
              <a:t>who preferred to enter business life work in prestigous foundations. </a:t>
            </a:r>
            <a:r>
              <a:rPr lang="en-US" sz="2400" dirty="0" smtClean="0">
                <a:latin typeface="Microsoft Sans Serif"/>
                <a:cs typeface="Microsoft Sans Serif"/>
              </a:rPr>
              <a:t>Some</a:t>
            </a:r>
            <a:r>
              <a:rPr lang="tr-TR" sz="2400" dirty="0" smtClean="0">
                <a:latin typeface="Microsoft Sans Serif"/>
                <a:cs typeface="Microsoft Sans Serif"/>
              </a:rPr>
              <a:t> </a:t>
            </a:r>
            <a:r>
              <a:rPr lang="tr-TR" sz="2400" dirty="0">
                <a:latin typeface="Microsoft Sans Serif"/>
                <a:cs typeface="Microsoft Sans Serif"/>
              </a:rPr>
              <a:t>examples from the sector</a:t>
            </a:r>
            <a:r>
              <a:rPr sz="2400" spc="-5" dirty="0">
                <a:latin typeface="Microsoft Sans Serif"/>
                <a:cs typeface="Microsoft Sans Serif"/>
              </a:rPr>
              <a:t>: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4974" y="2640457"/>
            <a:ext cx="4199890" cy="36170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indent="-283845">
              <a:spcBef>
                <a:spcPts val="105"/>
              </a:spcBef>
              <a:buClr>
                <a:srgbClr val="4363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lang="en-US" sz="2000" spc="-5" dirty="0" smtClean="0">
                <a:latin typeface="Microsoft Sans Serif"/>
                <a:cs typeface="Microsoft Sans Serif"/>
              </a:rPr>
              <a:t>Hotels (selected)</a:t>
            </a:r>
            <a:r>
              <a:rPr sz="2000" spc="-5" dirty="0" smtClean="0">
                <a:latin typeface="Microsoft Sans Serif"/>
                <a:cs typeface="Microsoft Sans Serif"/>
              </a:rPr>
              <a:t>:</a:t>
            </a:r>
            <a:endParaRPr sz="2000" dirty="0">
              <a:latin typeface="Microsoft Sans Serif"/>
              <a:cs typeface="Microsoft Sans Serif"/>
            </a:endParaRPr>
          </a:p>
          <a:p>
            <a:pPr marL="570230" lvl="1" indent="-236854">
              <a:buClr>
                <a:srgbClr val="4363A7"/>
              </a:buClr>
              <a:buFont typeface="Verdana"/>
              <a:buChar char="◦"/>
              <a:tabLst>
                <a:tab pos="570230" algn="l"/>
                <a:tab pos="570865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Hilton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lang="en-US" sz="2000" spc="-5" dirty="0" smtClean="0">
                <a:latin typeface="Microsoft Sans Serif"/>
                <a:cs typeface="Microsoft Sans Serif"/>
              </a:rPr>
              <a:t>Hotels</a:t>
            </a:r>
            <a:endParaRPr lang="en-US" sz="2000" dirty="0" smtClean="0">
              <a:latin typeface="Microsoft Sans Serif"/>
              <a:cs typeface="Microsoft Sans Serif"/>
            </a:endParaRPr>
          </a:p>
          <a:p>
            <a:pPr marL="570230" lvl="1" indent="-236854">
              <a:buClr>
                <a:srgbClr val="4363A7"/>
              </a:buClr>
              <a:buFont typeface="Verdana"/>
              <a:buChar char="◦"/>
              <a:tabLst>
                <a:tab pos="570230" algn="l"/>
                <a:tab pos="570865" algn="l"/>
              </a:tabLst>
            </a:pPr>
            <a:r>
              <a:rPr sz="2000" dirty="0" smtClean="0">
                <a:latin typeface="Microsoft Sans Serif"/>
                <a:cs typeface="Microsoft Sans Serif"/>
              </a:rPr>
              <a:t>Hyatt</a:t>
            </a:r>
            <a:r>
              <a:rPr sz="2000" spc="-25" dirty="0" smtClean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Regency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lang="tr-TR" sz="2000" spc="-5" dirty="0">
                <a:latin typeface="Microsoft Sans Serif"/>
                <a:cs typeface="Microsoft Sans Serif"/>
              </a:rPr>
              <a:t>Hotel</a:t>
            </a:r>
            <a:endParaRPr sz="2000" dirty="0">
              <a:latin typeface="Microsoft Sans Serif"/>
              <a:cs typeface="Microsoft Sans Serif"/>
            </a:endParaRPr>
          </a:p>
          <a:p>
            <a:pPr marL="570230" lvl="1" indent="-236854">
              <a:buClr>
                <a:srgbClr val="4363A7"/>
              </a:buClr>
              <a:buFont typeface="Verdana"/>
              <a:buChar char="◦"/>
              <a:tabLst>
                <a:tab pos="570230" algn="l"/>
                <a:tab pos="570865" algn="l"/>
              </a:tabLst>
            </a:pPr>
            <a:r>
              <a:rPr sz="2000" dirty="0">
                <a:latin typeface="Microsoft Sans Serif"/>
                <a:cs typeface="Microsoft Sans Serif"/>
              </a:rPr>
              <a:t>Ritz-Carlton</a:t>
            </a:r>
          </a:p>
          <a:p>
            <a:pPr marL="570230" lvl="1" indent="-236854">
              <a:buClr>
                <a:srgbClr val="4363A7"/>
              </a:buClr>
              <a:buFont typeface="Verdana"/>
              <a:buChar char="◦"/>
              <a:tabLst>
                <a:tab pos="570230" algn="l"/>
                <a:tab pos="570865" algn="l"/>
              </a:tabLst>
            </a:pPr>
            <a:r>
              <a:rPr sz="2000" dirty="0">
                <a:latin typeface="Microsoft Sans Serif"/>
                <a:cs typeface="Microsoft Sans Serif"/>
              </a:rPr>
              <a:t>Swissotel</a:t>
            </a:r>
          </a:p>
          <a:p>
            <a:pPr marL="570230" lvl="1" indent="-236854">
              <a:buClr>
                <a:srgbClr val="4363A7"/>
              </a:buClr>
              <a:buFont typeface="Verdana"/>
              <a:buChar char="◦"/>
              <a:tabLst>
                <a:tab pos="570230" algn="l"/>
                <a:tab pos="570865" algn="l"/>
              </a:tabLst>
            </a:pPr>
            <a:r>
              <a:rPr sz="2000" dirty="0">
                <a:latin typeface="Microsoft Sans Serif"/>
                <a:cs typeface="Microsoft Sans Serif"/>
              </a:rPr>
              <a:t>Le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lang="en-US" sz="2000" spc="-5" dirty="0" err="1" smtClean="0">
                <a:latin typeface="Microsoft Sans Serif"/>
                <a:cs typeface="Microsoft Sans Serif"/>
              </a:rPr>
              <a:t>Meridien</a:t>
            </a:r>
            <a:r>
              <a:rPr sz="2000" spc="-10" dirty="0" smtClean="0">
                <a:latin typeface="Microsoft Sans Serif"/>
                <a:cs typeface="Microsoft Sans Serif"/>
              </a:rPr>
              <a:t> </a:t>
            </a:r>
            <a:r>
              <a:rPr lang="en-US" sz="2000" spc="-5" dirty="0" smtClean="0">
                <a:latin typeface="Microsoft Sans Serif"/>
                <a:cs typeface="Microsoft Sans Serif"/>
              </a:rPr>
              <a:t>Ho</a:t>
            </a:r>
            <a:r>
              <a:rPr sz="2000" spc="-5" dirty="0" smtClean="0">
                <a:latin typeface="Microsoft Sans Serif"/>
                <a:cs typeface="Microsoft Sans Serif"/>
              </a:rPr>
              <a:t>tel</a:t>
            </a:r>
            <a:endParaRPr sz="2000" dirty="0">
              <a:latin typeface="Microsoft Sans Serif"/>
              <a:cs typeface="Microsoft Sans Serif"/>
            </a:endParaRPr>
          </a:p>
          <a:p>
            <a:pPr marL="570230" lvl="1" indent="-236854">
              <a:buClr>
                <a:srgbClr val="4363A7"/>
              </a:buClr>
              <a:buFont typeface="Verdana"/>
              <a:buChar char="◦"/>
              <a:tabLst>
                <a:tab pos="570230" algn="l"/>
                <a:tab pos="570865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Raffles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lang="tr-TR" sz="2000" spc="-5" dirty="0" smtClean="0">
                <a:latin typeface="Microsoft Sans Serif"/>
                <a:cs typeface="Microsoft Sans Serif"/>
              </a:rPr>
              <a:t>Ho</a:t>
            </a:r>
            <a:r>
              <a:rPr lang="en-US" sz="2000" spc="-5" dirty="0" err="1" smtClean="0">
                <a:latin typeface="Microsoft Sans Serif"/>
                <a:cs typeface="Microsoft Sans Serif"/>
              </a:rPr>
              <a:t>tel</a:t>
            </a:r>
            <a:endParaRPr lang="en-US" sz="2000" dirty="0" smtClean="0">
              <a:latin typeface="Microsoft Sans Serif"/>
              <a:cs typeface="Microsoft Sans Serif"/>
            </a:endParaRPr>
          </a:p>
          <a:p>
            <a:pPr marL="295910" indent="-283845">
              <a:spcBef>
                <a:spcPts val="500"/>
              </a:spcBef>
              <a:buClr>
                <a:srgbClr val="4363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lang="en-US" sz="2000" spc="-55" dirty="0" smtClean="0">
                <a:latin typeface="Microsoft Sans Serif"/>
                <a:cs typeface="Microsoft Sans Serif"/>
              </a:rPr>
              <a:t>Culture</a:t>
            </a:r>
            <a:r>
              <a:rPr lang="tr-TR" sz="2000" spc="-55" dirty="0" smtClean="0">
                <a:latin typeface="Microsoft Sans Serif"/>
                <a:cs typeface="Microsoft Sans Serif"/>
              </a:rPr>
              <a:t> </a:t>
            </a:r>
            <a:r>
              <a:rPr lang="tr-TR" sz="2000" spc="-55" dirty="0">
                <a:latin typeface="Microsoft Sans Serif"/>
                <a:cs typeface="Microsoft Sans Serif"/>
              </a:rPr>
              <a:t>and Tourism Ministry</a:t>
            </a:r>
            <a:endParaRPr sz="2000" dirty="0">
              <a:latin typeface="Microsoft Sans Serif"/>
              <a:cs typeface="Microsoft Sans Serif"/>
            </a:endParaRPr>
          </a:p>
          <a:p>
            <a:pPr marL="295910" indent="-283845">
              <a:spcBef>
                <a:spcPts val="600"/>
              </a:spcBef>
              <a:buClr>
                <a:srgbClr val="4363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lang="en-US" sz="2000" dirty="0" smtClean="0">
                <a:latin typeface="Microsoft Sans Serif"/>
                <a:cs typeface="Microsoft Sans Serif"/>
              </a:rPr>
              <a:t>Turkish </a:t>
            </a:r>
            <a:r>
              <a:rPr lang="tr-TR" sz="2000" dirty="0" smtClean="0">
                <a:latin typeface="Microsoft Sans Serif"/>
                <a:cs typeface="Microsoft Sans Serif"/>
              </a:rPr>
              <a:t>Airline</a:t>
            </a:r>
            <a:endParaRPr sz="2000" dirty="0">
              <a:latin typeface="Microsoft Sans Serif"/>
              <a:cs typeface="Microsoft Sans Serif"/>
            </a:endParaRPr>
          </a:p>
          <a:p>
            <a:pPr marL="295910" indent="-283845">
              <a:spcBef>
                <a:spcPts val="600"/>
              </a:spcBef>
              <a:buClr>
                <a:srgbClr val="4363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Lütfi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10" dirty="0" err="1">
                <a:latin typeface="Microsoft Sans Serif"/>
                <a:cs typeface="Microsoft Sans Serif"/>
              </a:rPr>
              <a:t>Kırdar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lang="tr-TR" sz="2000" spc="5" dirty="0">
                <a:latin typeface="Microsoft Sans Serif"/>
                <a:cs typeface="Microsoft Sans Serif"/>
              </a:rPr>
              <a:t>International </a:t>
            </a:r>
            <a:r>
              <a:rPr lang="tr-TR" sz="2000" spc="5" dirty="0" smtClean="0">
                <a:latin typeface="Microsoft Sans Serif"/>
                <a:cs typeface="Microsoft Sans Serif"/>
              </a:rPr>
              <a:t>C</a:t>
            </a:r>
            <a:r>
              <a:rPr lang="en-US" sz="2000" spc="5" dirty="0" err="1" smtClean="0">
                <a:latin typeface="Microsoft Sans Serif"/>
                <a:cs typeface="Microsoft Sans Serif"/>
              </a:rPr>
              <a:t>ongres</a:t>
            </a:r>
            <a:r>
              <a:rPr lang="tr-TR" sz="2000" spc="5" dirty="0" smtClean="0">
                <a:latin typeface="Microsoft Sans Serif"/>
                <a:cs typeface="Microsoft Sans Serif"/>
              </a:rPr>
              <a:t>s </a:t>
            </a:r>
            <a:r>
              <a:rPr lang="tr-TR" sz="2000" spc="5" dirty="0">
                <a:latin typeface="Microsoft Sans Serif"/>
                <a:cs typeface="Microsoft Sans Serif"/>
              </a:rPr>
              <a:t>and Exhibition Centre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57923" y="2644001"/>
            <a:ext cx="3016250" cy="2783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28575" indent="-283845">
              <a:lnSpc>
                <a:spcPct val="100000"/>
              </a:lnSpc>
              <a:spcBef>
                <a:spcPts val="105"/>
              </a:spcBef>
              <a:buClr>
                <a:srgbClr val="4363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lang="en-US" sz="2000" dirty="0" smtClean="0">
                <a:latin typeface="Microsoft Sans Serif"/>
                <a:cs typeface="Microsoft Sans Serif"/>
              </a:rPr>
              <a:t>Travel</a:t>
            </a:r>
            <a:r>
              <a:rPr lang="tr-TR" sz="2000" dirty="0" smtClean="0">
                <a:latin typeface="Microsoft Sans Serif"/>
                <a:cs typeface="Microsoft Sans Serif"/>
              </a:rPr>
              <a:t> </a:t>
            </a:r>
            <a:r>
              <a:rPr lang="tr-TR" sz="2000" dirty="0">
                <a:latin typeface="Microsoft Sans Serif"/>
                <a:cs typeface="Microsoft Sans Serif"/>
              </a:rPr>
              <a:t>Agencies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(VIP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Turizm,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vs..)</a:t>
            </a:r>
            <a:endParaRPr sz="2000" dirty="0">
              <a:latin typeface="Microsoft Sans Serif"/>
              <a:cs typeface="Microsoft Sans Serif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lang="tr-TR" sz="2000" spc="-5" dirty="0">
                <a:latin typeface="Microsoft Sans Serif"/>
                <a:cs typeface="Microsoft Sans Serif"/>
              </a:rPr>
              <a:t>Online Travel </a:t>
            </a:r>
            <a:r>
              <a:rPr lang="en-US" sz="2000" spc="-5" dirty="0" smtClean="0">
                <a:latin typeface="Microsoft Sans Serif"/>
                <a:cs typeface="Microsoft Sans Serif"/>
              </a:rPr>
              <a:t>Agencies</a:t>
            </a:r>
            <a:endParaRPr lang="en-US" sz="2000" dirty="0" smtClean="0">
              <a:latin typeface="Microsoft Sans Serif"/>
              <a:cs typeface="Microsoft Sans Serif"/>
            </a:endParaRPr>
          </a:p>
          <a:p>
            <a:pPr marL="295910">
              <a:lnSpc>
                <a:spcPct val="100000"/>
              </a:lnSpc>
            </a:pPr>
            <a:r>
              <a:rPr sz="2000" dirty="0" smtClean="0">
                <a:latin typeface="Microsoft Sans Serif"/>
                <a:cs typeface="Microsoft Sans Serif"/>
              </a:rPr>
              <a:t>(</a:t>
            </a:r>
            <a:r>
              <a:rPr sz="2000" dirty="0">
                <a:latin typeface="Microsoft Sans Serif"/>
                <a:cs typeface="Microsoft Sans Serif"/>
              </a:rPr>
              <a:t>Booking.com,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Expedia)</a:t>
            </a:r>
            <a:endParaRPr sz="2000" dirty="0">
              <a:latin typeface="Microsoft Sans Serif"/>
              <a:cs typeface="Microsoft Sans Serif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dirty="0">
                <a:latin typeface="Microsoft Sans Serif"/>
                <a:cs typeface="Microsoft Sans Serif"/>
              </a:rPr>
              <a:t>B</a:t>
            </a:r>
            <a:r>
              <a:rPr sz="2000" spc="-150" dirty="0">
                <a:latin typeface="Microsoft Sans Serif"/>
                <a:cs typeface="Microsoft Sans Serif"/>
              </a:rPr>
              <a:t>T</a:t>
            </a:r>
            <a:r>
              <a:rPr sz="2000" dirty="0">
                <a:latin typeface="Microsoft Sans Serif"/>
                <a:cs typeface="Microsoft Sans Serif"/>
              </a:rPr>
              <a:t>A</a:t>
            </a:r>
            <a:r>
              <a:rPr sz="2000" spc="-9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Ca</a:t>
            </a:r>
            <a:r>
              <a:rPr sz="2000" spc="-5" dirty="0">
                <a:latin typeface="Microsoft Sans Serif"/>
                <a:cs typeface="Microsoft Sans Serif"/>
              </a:rPr>
              <a:t>tering</a:t>
            </a:r>
            <a:endParaRPr sz="2000" dirty="0">
              <a:latin typeface="Microsoft Sans Serif"/>
              <a:cs typeface="Microsoft Sans Serif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İKSV</a:t>
            </a:r>
            <a:endParaRPr sz="2000" dirty="0">
              <a:latin typeface="Microsoft Sans Serif"/>
              <a:cs typeface="Microsoft Sans Serif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lang="en-US" sz="2000" spc="-15" dirty="0" smtClean="0">
                <a:latin typeface="Microsoft Sans Serif"/>
                <a:cs typeface="Microsoft Sans Serif"/>
              </a:rPr>
              <a:t>Non-governmental</a:t>
            </a:r>
            <a:r>
              <a:rPr lang="tr-TR" sz="2000" spc="-15" dirty="0" smtClean="0">
                <a:latin typeface="Microsoft Sans Serif"/>
                <a:cs typeface="Microsoft Sans Serif"/>
              </a:rPr>
              <a:t> </a:t>
            </a:r>
            <a:r>
              <a:rPr lang="tr-TR" sz="2000" spc="-15" dirty="0">
                <a:latin typeface="Microsoft Sans Serif"/>
                <a:cs typeface="Microsoft Sans Serif"/>
              </a:rPr>
              <a:t>organizations</a:t>
            </a:r>
            <a:endParaRPr sz="2000" dirty="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5949696"/>
            <a:ext cx="672084" cy="7193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A04AA4-7F07-494A-A807-01EF3084E013}"/>
              </a:ext>
            </a:extLst>
          </p:cNvPr>
          <p:cNvSpPr txBox="1"/>
          <p:nvPr/>
        </p:nvSpPr>
        <p:spPr>
          <a:xfrm>
            <a:off x="1505485" y="381000"/>
            <a:ext cx="3598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4363A7"/>
                </a:solidFill>
              </a:rPr>
              <a:t>OUR </a:t>
            </a:r>
            <a:r>
              <a:rPr lang="tr-TR" sz="4000" b="1" dirty="0" smtClean="0">
                <a:solidFill>
                  <a:srgbClr val="4363A7"/>
                </a:solidFill>
              </a:rPr>
              <a:t>ALUMN</a:t>
            </a:r>
            <a:r>
              <a:rPr lang="en-US" sz="4000" b="1" dirty="0" smtClean="0">
                <a:solidFill>
                  <a:srgbClr val="4363A7"/>
                </a:solidFill>
              </a:rPr>
              <a:t>I</a:t>
            </a:r>
            <a:endParaRPr lang="en-GB" sz="4000" b="1" dirty="0">
              <a:solidFill>
                <a:srgbClr val="4363A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2374" y="1277996"/>
            <a:ext cx="7793025" cy="4473019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800"/>
              </a:spcBef>
              <a:buClr>
                <a:srgbClr val="4363A7"/>
              </a:buClr>
              <a:buFont typeface="Wingdings"/>
              <a:buChar char=""/>
              <a:tabLst>
                <a:tab pos="469900" algn="l"/>
                <a:tab pos="470534" algn="l"/>
              </a:tabLst>
            </a:pPr>
            <a:r>
              <a:rPr lang="en-US" sz="2800" dirty="0" smtClean="0">
                <a:latin typeface="Microsoft Sans Serif"/>
                <a:cs typeface="Microsoft Sans Serif"/>
              </a:rPr>
              <a:t>Examples</a:t>
            </a:r>
            <a:r>
              <a:rPr lang="tr-TR" sz="2800" dirty="0" smtClean="0">
                <a:latin typeface="Microsoft Sans Serif"/>
                <a:cs typeface="Microsoft Sans Serif"/>
              </a:rPr>
              <a:t> </a:t>
            </a:r>
            <a:r>
              <a:rPr lang="en-US" sz="2800" dirty="0" smtClean="0">
                <a:latin typeface="Microsoft Sans Serif"/>
                <a:cs typeface="Microsoft Sans Serif"/>
              </a:rPr>
              <a:t>from outside the </a:t>
            </a:r>
            <a:r>
              <a:rPr lang="tr-TR" sz="2800" dirty="0" err="1" smtClean="0">
                <a:latin typeface="Microsoft Sans Serif"/>
                <a:cs typeface="Microsoft Sans Serif"/>
              </a:rPr>
              <a:t>tourism</a:t>
            </a:r>
            <a:r>
              <a:rPr lang="tr-TR" sz="2800" dirty="0" smtClean="0">
                <a:latin typeface="Microsoft Sans Serif"/>
                <a:cs typeface="Microsoft Sans Serif"/>
              </a:rPr>
              <a:t> </a:t>
            </a:r>
            <a:r>
              <a:rPr lang="tr-TR" sz="2800" dirty="0">
                <a:latin typeface="Microsoft Sans Serif"/>
                <a:cs typeface="Microsoft Sans Serif"/>
              </a:rPr>
              <a:t>industry</a:t>
            </a:r>
            <a:r>
              <a:rPr sz="2800" spc="-5" dirty="0">
                <a:latin typeface="Microsoft Sans Serif"/>
                <a:cs typeface="Microsoft Sans Serif"/>
              </a:rPr>
              <a:t>:</a:t>
            </a:r>
            <a:endParaRPr sz="2800" dirty="0">
              <a:latin typeface="Microsoft Sans Serif"/>
              <a:cs typeface="Microsoft Sans Serif"/>
            </a:endParaRPr>
          </a:p>
          <a:p>
            <a:pPr marL="774700" marR="42545" lvl="1" indent="-283845">
              <a:lnSpc>
                <a:spcPct val="100000"/>
              </a:lnSpc>
              <a:spcBef>
                <a:spcPts val="605"/>
              </a:spcBef>
              <a:buClr>
                <a:srgbClr val="4363A7"/>
              </a:buClr>
              <a:buSzPct val="79166"/>
              <a:buFont typeface="Wingdings"/>
              <a:buChar char=""/>
              <a:tabLst>
                <a:tab pos="775335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Abdi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İbrahim,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Novartis,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Pfizer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(Events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and </a:t>
            </a:r>
            <a:r>
              <a:rPr sz="2400" spc="-6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Organizations)</a:t>
            </a:r>
            <a:endParaRPr sz="2400" dirty="0">
              <a:latin typeface="Microsoft Sans Serif"/>
              <a:cs typeface="Microsoft Sans Serif"/>
            </a:endParaRPr>
          </a:p>
          <a:p>
            <a:pPr marL="774700" lvl="1" indent="-283845">
              <a:lnSpc>
                <a:spcPct val="100000"/>
              </a:lnSpc>
              <a:spcBef>
                <a:spcPts val="605"/>
              </a:spcBef>
              <a:buClr>
                <a:srgbClr val="4363A7"/>
              </a:buClr>
              <a:buSzPct val="79166"/>
              <a:buFont typeface="Wingdings"/>
              <a:buChar char=""/>
              <a:tabLst>
                <a:tab pos="775335" algn="l"/>
              </a:tabLst>
            </a:pPr>
            <a:r>
              <a:rPr sz="2400" spc="-20" dirty="0">
                <a:latin typeface="Microsoft Sans Serif"/>
                <a:cs typeface="Microsoft Sans Serif"/>
              </a:rPr>
              <a:t>Vodafone,</a:t>
            </a:r>
            <a:r>
              <a:rPr sz="2400" spc="-10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Avea,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Turkcell</a:t>
            </a:r>
            <a:endParaRPr sz="2400" dirty="0">
              <a:latin typeface="Microsoft Sans Serif"/>
              <a:cs typeface="Microsoft Sans Serif"/>
            </a:endParaRPr>
          </a:p>
          <a:p>
            <a:pPr marL="774700" lvl="1" indent="-283845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SzPct val="79166"/>
              <a:buFont typeface="Wingdings"/>
              <a:buChar char=""/>
              <a:tabLst>
                <a:tab pos="775335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Coca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Cola,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L’Oréal,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Danone,</a:t>
            </a:r>
            <a:r>
              <a:rPr sz="2400" spc="5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LG</a:t>
            </a:r>
          </a:p>
          <a:p>
            <a:pPr marL="774700" lvl="1" indent="-283845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SzPct val="79166"/>
              <a:buFont typeface="Wingdings"/>
              <a:buChar char=""/>
              <a:tabLst>
                <a:tab pos="775335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Boston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Consulting</a:t>
            </a:r>
            <a:r>
              <a:rPr sz="2400" spc="6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Group,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Deloitte</a:t>
            </a:r>
            <a:endParaRPr sz="2400" dirty="0">
              <a:latin typeface="Microsoft Sans Serif"/>
              <a:cs typeface="Microsoft Sans Serif"/>
            </a:endParaRPr>
          </a:p>
          <a:p>
            <a:pPr marL="774700" lvl="1" indent="-283845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SzPct val="79166"/>
              <a:buFont typeface="Wingdings"/>
              <a:buChar char=""/>
              <a:tabLst>
                <a:tab pos="775335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Ameri</a:t>
            </a:r>
            <a:r>
              <a:rPr lang="tr-TR" sz="2400" spc="-5" dirty="0">
                <a:latin typeface="Microsoft Sans Serif"/>
                <a:cs typeface="Microsoft Sans Serif"/>
              </a:rPr>
              <a:t>c</a:t>
            </a:r>
            <a:r>
              <a:rPr sz="2400" spc="-5" dirty="0">
                <a:latin typeface="Microsoft Sans Serif"/>
                <a:cs typeface="Microsoft Sans Serif"/>
              </a:rPr>
              <a:t>an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" dirty="0" smtClean="0">
                <a:latin typeface="Microsoft Sans Serif"/>
                <a:cs typeface="Microsoft Sans Serif"/>
              </a:rPr>
              <a:t>H</a:t>
            </a:r>
            <a:r>
              <a:rPr lang="en-US" sz="2400" spc="-5" dirty="0" smtClean="0">
                <a:latin typeface="Microsoft Sans Serif"/>
                <a:cs typeface="Microsoft Sans Serif"/>
              </a:rPr>
              <a:t>ospital</a:t>
            </a:r>
            <a:r>
              <a:rPr sz="2400" spc="-5" dirty="0" smtClean="0">
                <a:latin typeface="Microsoft Sans Serif"/>
                <a:cs typeface="Microsoft Sans Serif"/>
              </a:rPr>
              <a:t>,</a:t>
            </a:r>
            <a:r>
              <a:rPr sz="2400" spc="-90" dirty="0" smtClean="0">
                <a:latin typeface="Microsoft Sans Serif"/>
                <a:cs typeface="Microsoft Sans Serif"/>
              </a:rPr>
              <a:t> </a:t>
            </a:r>
            <a:r>
              <a:rPr sz="2400" spc="10" dirty="0" err="1">
                <a:latin typeface="Microsoft Sans Serif"/>
                <a:cs typeface="Microsoft Sans Serif"/>
              </a:rPr>
              <a:t>Acıbadem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H</a:t>
            </a:r>
            <a:r>
              <a:rPr lang="tr-TR" sz="2400" spc="-5" dirty="0" smtClean="0">
                <a:latin typeface="Microsoft Sans Serif"/>
                <a:cs typeface="Microsoft Sans Serif"/>
              </a:rPr>
              <a:t>o</a:t>
            </a:r>
            <a:r>
              <a:rPr lang="en-US" sz="2400" spc="-5" dirty="0" err="1" smtClean="0">
                <a:latin typeface="Microsoft Sans Serif"/>
                <a:cs typeface="Microsoft Sans Serif"/>
              </a:rPr>
              <a:t>spita</a:t>
            </a:r>
            <a:r>
              <a:rPr lang="tr-TR" sz="2400" spc="-5" dirty="0" smtClean="0">
                <a:latin typeface="Microsoft Sans Serif"/>
                <a:cs typeface="Microsoft Sans Serif"/>
              </a:rPr>
              <a:t>l</a:t>
            </a:r>
            <a:endParaRPr sz="2400" dirty="0">
              <a:latin typeface="Microsoft Sans Serif"/>
              <a:cs typeface="Microsoft Sans Serif"/>
            </a:endParaRPr>
          </a:p>
          <a:p>
            <a:pPr marL="774700" lvl="1" indent="-283845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SzPct val="79166"/>
              <a:buFont typeface="Wingdings"/>
              <a:buChar char=""/>
              <a:tabLst>
                <a:tab pos="775335" algn="l"/>
              </a:tabLst>
            </a:pPr>
            <a:r>
              <a:rPr lang="en-US" sz="2400" spc="-10" dirty="0" smtClean="0">
                <a:latin typeface="Microsoft Sans Serif"/>
                <a:cs typeface="Microsoft Sans Serif"/>
              </a:rPr>
              <a:t>Various</a:t>
            </a:r>
            <a:r>
              <a:rPr lang="tr-TR" sz="2400" spc="-10" dirty="0" smtClean="0">
                <a:latin typeface="Microsoft Sans Serif"/>
                <a:cs typeface="Microsoft Sans Serif"/>
              </a:rPr>
              <a:t> </a:t>
            </a:r>
            <a:r>
              <a:rPr lang="tr-TR" sz="2400" spc="-10" dirty="0">
                <a:latin typeface="Microsoft Sans Serif"/>
                <a:cs typeface="Microsoft Sans Serif"/>
              </a:rPr>
              <a:t>banking companies</a:t>
            </a:r>
            <a:endParaRPr sz="2400" dirty="0">
              <a:latin typeface="Microsoft Sans Serif"/>
              <a:cs typeface="Microsoft Sans Serif"/>
            </a:endParaRPr>
          </a:p>
          <a:p>
            <a:pPr marL="774700" lvl="1" indent="-283845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SzPct val="79166"/>
              <a:buFont typeface="Wingdings"/>
              <a:buChar char=""/>
              <a:tabLst>
                <a:tab pos="775335" algn="l"/>
              </a:tabLst>
            </a:pPr>
            <a:r>
              <a:rPr lang="en-US" sz="2400" spc="-10" dirty="0" smtClean="0">
                <a:latin typeface="Microsoft Sans Serif"/>
                <a:cs typeface="Microsoft Sans Serif"/>
              </a:rPr>
              <a:t>Students’ own </a:t>
            </a:r>
            <a:r>
              <a:rPr lang="tr-TR" sz="2400" spc="-10" dirty="0" err="1" smtClean="0">
                <a:latin typeface="Microsoft Sans Serif"/>
                <a:cs typeface="Microsoft Sans Serif"/>
              </a:rPr>
              <a:t>businesses</a:t>
            </a:r>
            <a:r>
              <a:rPr lang="en-US" sz="2400" spc="-10" dirty="0" smtClean="0">
                <a:latin typeface="Microsoft Sans Serif"/>
                <a:cs typeface="Microsoft Sans Serif"/>
              </a:rPr>
              <a:t> in the areas of:</a:t>
            </a:r>
            <a:endParaRPr lang="en-US" sz="2400" dirty="0">
              <a:latin typeface="Microsoft Sans Serif"/>
              <a:cs typeface="Microsoft Sans Serif"/>
            </a:endParaRPr>
          </a:p>
          <a:p>
            <a:pPr marL="1290955" lvl="2" indent="-342900">
              <a:spcBef>
                <a:spcPts val="600"/>
              </a:spcBef>
              <a:buClr>
                <a:srgbClr val="4363A7"/>
              </a:buClr>
              <a:buSzPct val="79166"/>
              <a:buFont typeface="Wingdings" panose="05000000000000000000" pitchFamily="2" charset="2"/>
              <a:buChar char="§"/>
              <a:tabLst>
                <a:tab pos="775335" algn="l"/>
              </a:tabLst>
            </a:pPr>
            <a:r>
              <a:rPr sz="2400" spc="-5" dirty="0" smtClean="0">
                <a:latin typeface="Microsoft Sans Serif"/>
                <a:cs typeface="Microsoft Sans Serif"/>
              </a:rPr>
              <a:t>E-t</a:t>
            </a:r>
            <a:r>
              <a:rPr lang="en-US" sz="2400" spc="-5" dirty="0" smtClean="0">
                <a:latin typeface="Microsoft Sans Serif"/>
                <a:cs typeface="Microsoft Sans Serif"/>
              </a:rPr>
              <a:t>rade</a:t>
            </a:r>
            <a:r>
              <a:rPr sz="2400" spc="-5" dirty="0" smtClean="0">
                <a:latin typeface="Microsoft Sans Serif"/>
                <a:cs typeface="Microsoft Sans Serif"/>
              </a:rPr>
              <a:t>,</a:t>
            </a:r>
            <a:r>
              <a:rPr sz="2400" spc="10" dirty="0" smtClean="0">
                <a:latin typeface="Microsoft Sans Serif"/>
                <a:cs typeface="Microsoft Sans Serif"/>
              </a:rPr>
              <a:t> </a:t>
            </a:r>
            <a:r>
              <a:rPr lang="en-US" sz="2400" spc="-10" dirty="0" smtClean="0">
                <a:latin typeface="Microsoft Sans Serif"/>
                <a:cs typeface="Microsoft Sans Serif"/>
              </a:rPr>
              <a:t>digital</a:t>
            </a:r>
            <a:r>
              <a:rPr lang="tr-TR" sz="2400" spc="-10" dirty="0" smtClean="0">
                <a:latin typeface="Microsoft Sans Serif"/>
                <a:cs typeface="Microsoft Sans Serif"/>
              </a:rPr>
              <a:t> </a:t>
            </a:r>
            <a:r>
              <a:rPr lang="tr-TR" sz="2400" spc="-10" dirty="0">
                <a:latin typeface="Microsoft Sans Serif"/>
                <a:cs typeface="Microsoft Sans Serif"/>
              </a:rPr>
              <a:t>marketing</a:t>
            </a:r>
            <a:r>
              <a:rPr sz="2400" spc="-5" dirty="0">
                <a:latin typeface="Microsoft Sans Serif"/>
                <a:cs typeface="Microsoft Sans Serif"/>
              </a:rPr>
              <a:t>,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lang="en-US" sz="2400" spc="-5" dirty="0" smtClean="0">
                <a:latin typeface="Microsoft Sans Serif"/>
                <a:cs typeface="Microsoft Sans Serif"/>
              </a:rPr>
              <a:t>product </a:t>
            </a:r>
            <a:r>
              <a:rPr lang="tr-TR" sz="2400" spc="-5" dirty="0" smtClean="0">
                <a:latin typeface="Microsoft Sans Serif"/>
                <a:cs typeface="Microsoft Sans Serif"/>
              </a:rPr>
              <a:t>design</a:t>
            </a:r>
            <a:endParaRPr sz="2400" dirty="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5949696"/>
            <a:ext cx="672084" cy="7193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C90A82-EB7E-4E3C-B5C2-3E0855A5ECD4}"/>
              </a:ext>
            </a:extLst>
          </p:cNvPr>
          <p:cNvSpPr txBox="1"/>
          <p:nvPr/>
        </p:nvSpPr>
        <p:spPr>
          <a:xfrm flipH="1">
            <a:off x="1539544" y="533400"/>
            <a:ext cx="448025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4363A7"/>
                </a:solidFill>
              </a:rPr>
              <a:t>OUR </a:t>
            </a:r>
            <a:r>
              <a:rPr lang="tr-TR" sz="4000" b="1" dirty="0" smtClean="0">
                <a:solidFill>
                  <a:srgbClr val="4363A7"/>
                </a:solidFill>
              </a:rPr>
              <a:t>ALUMN</a:t>
            </a:r>
            <a:r>
              <a:rPr lang="en-US" sz="4000" b="1" dirty="0" smtClean="0">
                <a:solidFill>
                  <a:srgbClr val="4363A7"/>
                </a:solidFill>
              </a:rPr>
              <a:t>I</a:t>
            </a:r>
            <a:endParaRPr lang="en-GB" sz="4000" b="1" dirty="0">
              <a:solidFill>
                <a:srgbClr val="4363A7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12747" y="509016"/>
            <a:ext cx="7644130" cy="6349365"/>
            <a:chOff x="1412747" y="509016"/>
            <a:chExt cx="7644130" cy="6349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2747" y="627888"/>
              <a:ext cx="610362" cy="5920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9823" y="509016"/>
              <a:ext cx="5159502" cy="7871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32219" y="509016"/>
              <a:ext cx="2113026" cy="78714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39823" y="893064"/>
              <a:ext cx="6805422" cy="7871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39823" y="1277112"/>
              <a:ext cx="6721602" cy="78714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39823" y="1661160"/>
              <a:ext cx="7020306" cy="78714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9823" y="2045208"/>
              <a:ext cx="6528054" cy="78714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9823" y="2429255"/>
              <a:ext cx="4054602" cy="78714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27319" y="2429255"/>
              <a:ext cx="665226" cy="78714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25439" y="2429255"/>
              <a:ext cx="1934717" cy="78714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2747" y="3236976"/>
              <a:ext cx="610362" cy="59207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9823" y="3118104"/>
              <a:ext cx="7396733" cy="78714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39823" y="3502151"/>
              <a:ext cx="5715762" cy="78714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2747" y="4309872"/>
              <a:ext cx="610362" cy="59207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39823" y="4191000"/>
              <a:ext cx="1911857" cy="78714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84575" y="4191000"/>
              <a:ext cx="5755385" cy="78714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39823" y="4575048"/>
              <a:ext cx="6607302" cy="78714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39823" y="4959095"/>
              <a:ext cx="7416546" cy="78714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39823" y="5343144"/>
              <a:ext cx="6189726" cy="78714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39823" y="5727192"/>
              <a:ext cx="6569202" cy="78714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39823" y="6111243"/>
              <a:ext cx="3080766" cy="746755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078991" y="602106"/>
            <a:ext cx="7638543" cy="5451492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95910" marR="401955" indent="-283845">
              <a:lnSpc>
                <a:spcPct val="90000"/>
              </a:lnSpc>
              <a:spcBef>
                <a:spcPts val="430"/>
              </a:spcBef>
              <a:buSzPct val="80357"/>
              <a:buFont typeface="Wingdings"/>
              <a:buChar char=""/>
              <a:tabLst>
                <a:tab pos="296545" algn="l"/>
              </a:tabLst>
            </a:pPr>
            <a:r>
              <a:rPr lang="en-US" sz="2400" b="1" spc="-40" dirty="0" smtClean="0">
                <a:solidFill>
                  <a:srgbClr val="4363A7"/>
                </a:solidFill>
                <a:latin typeface="Arial"/>
                <a:cs typeface="Arial"/>
              </a:rPr>
              <a:t>The Department </a:t>
            </a:r>
            <a:r>
              <a:rPr lang="en-US" sz="2400" b="1" spc="-40" dirty="0">
                <a:solidFill>
                  <a:srgbClr val="4363A7"/>
                </a:solidFill>
                <a:latin typeface="Arial"/>
                <a:cs typeface="Arial"/>
              </a:rPr>
              <a:t>of Tourism </a:t>
            </a:r>
            <a:r>
              <a:rPr lang="en-US" sz="2400" b="1" spc="-40" dirty="0" smtClean="0">
                <a:solidFill>
                  <a:srgbClr val="4363A7"/>
                </a:solidFill>
                <a:latin typeface="Arial"/>
                <a:cs typeface="Arial"/>
              </a:rPr>
              <a:t>Administration</a:t>
            </a:r>
            <a:r>
              <a:rPr lang="tr-TR" sz="2400" spc="-5" dirty="0" smtClean="0">
                <a:latin typeface="Microsoft Sans Serif"/>
                <a:cs typeface="Microsoft Sans Serif"/>
              </a:rPr>
              <a:t> </a:t>
            </a:r>
            <a:r>
              <a:rPr lang="en-US" sz="2400" spc="-5" dirty="0" smtClean="0">
                <a:latin typeface="Microsoft Sans Serif"/>
                <a:cs typeface="Microsoft Sans Serif"/>
              </a:rPr>
              <a:t>at </a:t>
            </a:r>
            <a:r>
              <a:rPr lang="en-US" sz="2400" spc="-5" dirty="0" err="1" smtClean="0">
                <a:latin typeface="Microsoft Sans Serif"/>
                <a:cs typeface="Microsoft Sans Serif"/>
              </a:rPr>
              <a:t>Boğaziçi</a:t>
            </a:r>
            <a:r>
              <a:rPr lang="en-US" sz="2400" spc="-5" dirty="0" smtClean="0">
                <a:latin typeface="Microsoft Sans Serif"/>
                <a:cs typeface="Microsoft Sans Serif"/>
              </a:rPr>
              <a:t> University</a:t>
            </a:r>
            <a:r>
              <a:rPr lang="en-US" sz="2400" spc="-5" dirty="0">
                <a:latin typeface="Microsoft Sans Serif"/>
                <a:cs typeface="Microsoft Sans Serif"/>
              </a:rPr>
              <a:t>, </a:t>
            </a:r>
            <a:r>
              <a:rPr lang="en-US" sz="2400" spc="-5" dirty="0" smtClean="0">
                <a:latin typeface="Microsoft Sans Serif"/>
                <a:cs typeface="Microsoft Sans Serif"/>
              </a:rPr>
              <a:t>whose roots </a:t>
            </a:r>
            <a:r>
              <a:rPr lang="en-US" sz="2400" spc="-5" dirty="0">
                <a:latin typeface="Microsoft Sans Serif"/>
                <a:cs typeface="Microsoft Sans Serif"/>
              </a:rPr>
              <a:t>go back to 1976</a:t>
            </a:r>
            <a:r>
              <a:rPr lang="en-US" sz="2400" spc="-5" dirty="0" smtClean="0">
                <a:latin typeface="Microsoft Sans Serif"/>
                <a:cs typeface="Microsoft Sans Serif"/>
              </a:rPr>
              <a:t>, includes a </a:t>
            </a:r>
            <a:r>
              <a:rPr lang="en-US" sz="2400" spc="-5" dirty="0">
                <a:latin typeface="Microsoft Sans Serif"/>
                <a:cs typeface="Microsoft Sans Serif"/>
              </a:rPr>
              <a:t>4-year English-taught </a:t>
            </a:r>
            <a:r>
              <a:rPr lang="en-US" sz="2400" spc="-5" dirty="0" smtClean="0">
                <a:latin typeface="Microsoft Sans Serif"/>
                <a:cs typeface="Microsoft Sans Serif"/>
              </a:rPr>
              <a:t>undergraduate program that accepts </a:t>
            </a:r>
            <a:r>
              <a:rPr lang="en-US" sz="2400" spc="-5" dirty="0">
                <a:latin typeface="Microsoft Sans Serif"/>
                <a:cs typeface="Microsoft Sans Serif"/>
              </a:rPr>
              <a:t>the highest-ranked students in </a:t>
            </a:r>
            <a:r>
              <a:rPr lang="en-US" sz="2400" spc="-5" dirty="0" smtClean="0">
                <a:latin typeface="Microsoft Sans Serif"/>
                <a:cs typeface="Microsoft Sans Serif"/>
              </a:rPr>
              <a:t>Turkey in </a:t>
            </a:r>
            <a:r>
              <a:rPr lang="en-US" sz="2400" spc="-5" dirty="0">
                <a:latin typeface="Microsoft Sans Serif"/>
                <a:cs typeface="Microsoft Sans Serif"/>
              </a:rPr>
              <a:t>the fields of tourism,</a:t>
            </a:r>
            <a:r>
              <a:rPr lang="tr-TR" sz="2400" spc="-5" dirty="0">
                <a:latin typeface="Microsoft Sans Serif"/>
                <a:cs typeface="Microsoft Sans Serif"/>
              </a:rPr>
              <a:t> </a:t>
            </a:r>
            <a:r>
              <a:rPr lang="en-US" sz="2400" spc="-5" dirty="0" smtClean="0">
                <a:latin typeface="Microsoft Sans Serif"/>
                <a:cs typeface="Microsoft Sans Serif"/>
              </a:rPr>
              <a:t>travel </a:t>
            </a:r>
            <a:r>
              <a:rPr lang="en-US" sz="2400" spc="-5" dirty="0">
                <a:latin typeface="Microsoft Sans Serif"/>
                <a:cs typeface="Microsoft Sans Serif"/>
              </a:rPr>
              <a:t>and accommodation </a:t>
            </a:r>
            <a:r>
              <a:rPr lang="en-US" sz="2400" spc="-5" dirty="0" smtClean="0">
                <a:latin typeface="Microsoft Sans Serif"/>
                <a:cs typeface="Microsoft Sans Serif"/>
              </a:rPr>
              <a:t>management.</a:t>
            </a:r>
            <a:endParaRPr lang="en-US" sz="2400" spc="-5" dirty="0">
              <a:latin typeface="Microsoft Sans Serif"/>
              <a:cs typeface="Microsoft Sans Serif"/>
            </a:endParaRPr>
          </a:p>
          <a:p>
            <a:pPr marL="12065" marR="401955">
              <a:lnSpc>
                <a:spcPct val="90000"/>
              </a:lnSpc>
              <a:spcBef>
                <a:spcPts val="430"/>
              </a:spcBef>
              <a:buSzPct val="80357"/>
              <a:tabLst>
                <a:tab pos="296545" algn="l"/>
              </a:tabLst>
            </a:pPr>
            <a:endParaRPr lang="en-US" sz="2400" spc="-5" dirty="0">
              <a:latin typeface="Microsoft Sans Serif"/>
              <a:cs typeface="Microsoft Sans Serif"/>
            </a:endParaRPr>
          </a:p>
          <a:p>
            <a:pPr marL="295910" marR="401955" indent="-283845">
              <a:lnSpc>
                <a:spcPct val="90000"/>
              </a:lnSpc>
              <a:spcBef>
                <a:spcPts val="430"/>
              </a:spcBef>
              <a:buClr>
                <a:srgbClr val="4363A7"/>
              </a:buClr>
              <a:buSzPct val="80357"/>
              <a:buFont typeface="Wingdings"/>
              <a:buChar char=""/>
              <a:tabLst>
                <a:tab pos="296545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lang="en-US" sz="2400" spc="-5" dirty="0" smtClean="0">
                <a:latin typeface="Microsoft Sans Serif"/>
                <a:cs typeface="Microsoft Sans Serif"/>
              </a:rPr>
              <a:t>In addition to our undergraduate and master’s program, a </a:t>
            </a:r>
            <a:r>
              <a:rPr lang="en-US" sz="2400" spc="-5" dirty="0">
                <a:latin typeface="Microsoft Sans Serif"/>
                <a:cs typeface="Microsoft Sans Serif"/>
              </a:rPr>
              <a:t>PhD </a:t>
            </a:r>
            <a:r>
              <a:rPr lang="en-US" sz="2400" spc="-5" dirty="0" smtClean="0">
                <a:latin typeface="Microsoft Sans Serif"/>
                <a:cs typeface="Microsoft Sans Serif"/>
              </a:rPr>
              <a:t>program </a:t>
            </a:r>
            <a:r>
              <a:rPr lang="en-US" sz="2400" spc="-5" dirty="0">
                <a:latin typeface="Microsoft Sans Serif"/>
                <a:cs typeface="Microsoft Sans Serif"/>
              </a:rPr>
              <a:t>is </a:t>
            </a:r>
            <a:r>
              <a:rPr lang="en-US" sz="2400" spc="-5" dirty="0" smtClean="0">
                <a:latin typeface="Microsoft Sans Serif"/>
                <a:cs typeface="Microsoft Sans Serif"/>
              </a:rPr>
              <a:t>now offered.</a:t>
            </a:r>
            <a:endParaRPr sz="2400" dirty="0">
              <a:solidFill>
                <a:srgbClr val="0070C0"/>
              </a:solidFill>
              <a:latin typeface="Microsoft Sans Serif"/>
              <a:cs typeface="Microsoft Sans Serif"/>
            </a:endParaRPr>
          </a:p>
          <a:p>
            <a:pPr marL="295910" marR="5080" indent="-283845">
              <a:lnSpc>
                <a:spcPct val="90000"/>
              </a:lnSpc>
              <a:spcBef>
                <a:spcPts val="2360"/>
              </a:spcBef>
              <a:buClr>
                <a:srgbClr val="4363A7"/>
              </a:buClr>
              <a:buSzPct val="80357"/>
              <a:buFont typeface="Wingdings"/>
              <a:buChar char=""/>
              <a:tabLst>
                <a:tab pos="296545" algn="l"/>
              </a:tabLst>
            </a:pPr>
            <a:r>
              <a:rPr lang="en-US" sz="2400" spc="-10" dirty="0">
                <a:latin typeface="Microsoft Sans Serif"/>
                <a:cs typeface="Microsoft Sans Serif"/>
              </a:rPr>
              <a:t>In line with </a:t>
            </a:r>
            <a:r>
              <a:rPr lang="en-US" sz="2400" spc="-10" dirty="0" err="1">
                <a:latin typeface="Microsoft Sans Serif"/>
                <a:cs typeface="Microsoft Sans Serif"/>
              </a:rPr>
              <a:t>Boğaziçi</a:t>
            </a:r>
            <a:r>
              <a:rPr lang="en-US" sz="2400" spc="-10" dirty="0">
                <a:latin typeface="Microsoft Sans Serif"/>
                <a:cs typeface="Microsoft Sans Serif"/>
              </a:rPr>
              <a:t> University’s strategic goals,</a:t>
            </a:r>
            <a:r>
              <a:rPr lang="tr-TR" sz="2400" spc="-10" dirty="0">
                <a:latin typeface="Microsoft Sans Serif"/>
                <a:cs typeface="Microsoft Sans Serif"/>
              </a:rPr>
              <a:t> </a:t>
            </a:r>
            <a:r>
              <a:rPr lang="en-US" sz="2400" spc="-10" dirty="0" smtClean="0">
                <a:latin typeface="Microsoft Sans Serif"/>
                <a:cs typeface="Microsoft Sans Serif"/>
              </a:rPr>
              <a:t>the Department aims </a:t>
            </a:r>
            <a:r>
              <a:rPr lang="en-US" sz="2400" spc="-10" dirty="0">
                <a:latin typeface="Microsoft Sans Serif"/>
                <a:cs typeface="Microsoft Sans Serif"/>
              </a:rPr>
              <a:t>to become an educational institution that is globally recognized with its academic successes and the quality of education, </a:t>
            </a:r>
            <a:r>
              <a:rPr lang="en-US" sz="2400" spc="-10" dirty="0" smtClean="0">
                <a:latin typeface="Microsoft Sans Serif"/>
                <a:cs typeface="Microsoft Sans Serif"/>
              </a:rPr>
              <a:t>and which makes </a:t>
            </a:r>
            <a:r>
              <a:rPr lang="en-US" sz="2400" spc="-10" dirty="0">
                <a:latin typeface="Microsoft Sans Serif"/>
                <a:cs typeface="Microsoft Sans Serif"/>
              </a:rPr>
              <a:t>contributions to the general welfare and development of </a:t>
            </a:r>
            <a:r>
              <a:rPr lang="en-US" sz="2400" spc="-10" dirty="0" smtClean="0">
                <a:latin typeface="Microsoft Sans Serif"/>
                <a:cs typeface="Microsoft Sans Serif"/>
              </a:rPr>
              <a:t>society</a:t>
            </a:r>
            <a:r>
              <a:rPr lang="en-US" sz="2400" spc="-10" dirty="0">
                <a:latin typeface="Microsoft Sans Serif"/>
                <a:cs typeface="Microsoft Sans Serif"/>
              </a:rPr>
              <a:t>.</a:t>
            </a:r>
            <a:endParaRPr sz="2400" dirty="0">
              <a:latin typeface="Microsoft Sans Serif"/>
              <a:cs typeface="Microsoft Sans Serif"/>
            </a:endParaRPr>
          </a:p>
        </p:txBody>
      </p:sp>
      <p:pic>
        <p:nvPicPr>
          <p:cNvPr id="25" name="object 2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79831" y="5949696"/>
            <a:ext cx="672084" cy="719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2570" y="1400249"/>
            <a:ext cx="7176134" cy="18851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lr>
                <a:srgbClr val="4363A7"/>
              </a:buClr>
              <a:buFont typeface="Wingdings"/>
              <a:buChar char=""/>
              <a:tabLst>
                <a:tab pos="356235" algn="l"/>
              </a:tabLst>
            </a:pPr>
            <a:r>
              <a:rPr lang="en-GB" sz="2400" spc="20" dirty="0">
                <a:latin typeface="Microsoft Sans Serif"/>
                <a:cs typeface="Microsoft Sans Serif"/>
              </a:rPr>
              <a:t>Some of our </a:t>
            </a:r>
            <a:r>
              <a:rPr lang="en-GB" sz="2400" spc="20" dirty="0" smtClean="0">
                <a:latin typeface="Microsoft Sans Serif"/>
                <a:cs typeface="Microsoft Sans Serif"/>
              </a:rPr>
              <a:t>graduates continue their education to obtain their master’s and </a:t>
            </a:r>
            <a:r>
              <a:rPr lang="en-GB" sz="2400" spc="20" dirty="0">
                <a:latin typeface="Microsoft Sans Serif"/>
                <a:cs typeface="Microsoft Sans Serif"/>
              </a:rPr>
              <a:t>PhD </a:t>
            </a:r>
            <a:r>
              <a:rPr lang="en-GB" sz="2400" spc="20" dirty="0" smtClean="0">
                <a:latin typeface="Microsoft Sans Serif"/>
                <a:cs typeface="Microsoft Sans Serif"/>
              </a:rPr>
              <a:t>degrees </a:t>
            </a:r>
            <a:r>
              <a:rPr lang="en-GB" sz="2400" spc="20" dirty="0">
                <a:latin typeface="Microsoft Sans Serif"/>
                <a:cs typeface="Microsoft Sans Serif"/>
              </a:rPr>
              <a:t>at reputable universities.</a:t>
            </a:r>
          </a:p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4363A7"/>
              </a:buClr>
              <a:buFont typeface="Wingdings" panose="05000000000000000000" pitchFamily="2" charset="2"/>
              <a:buChar char="v"/>
              <a:tabLst>
                <a:tab pos="356235" algn="l"/>
              </a:tabLst>
            </a:pPr>
            <a:endParaRPr lang="en-GB" sz="2400" spc="20" dirty="0">
              <a:latin typeface="Microsoft Sans Serif"/>
              <a:cs typeface="Microsoft Sans Serif"/>
            </a:endParaRPr>
          </a:p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lr>
                <a:srgbClr val="4363A7"/>
              </a:buClr>
              <a:buFont typeface="Wingdings"/>
              <a:buChar char=""/>
              <a:tabLst>
                <a:tab pos="356235" algn="l"/>
              </a:tabLst>
            </a:pP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0085" y="2813716"/>
            <a:ext cx="25730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25" dirty="0" smtClean="0">
                <a:latin typeface="Microsoft Sans Serif"/>
                <a:cs typeface="Microsoft Sans Serif"/>
              </a:rPr>
              <a:t>Some examples</a:t>
            </a:r>
            <a:r>
              <a:rPr sz="2400" spc="-10" dirty="0" smtClean="0">
                <a:latin typeface="Microsoft Sans Serif"/>
                <a:cs typeface="Microsoft Sans Serif"/>
              </a:rPr>
              <a:t>: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4975" y="3520544"/>
            <a:ext cx="3063240" cy="208518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459"/>
              </a:spcBef>
              <a:buClr>
                <a:srgbClr val="4363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spc="-5" dirty="0" err="1">
                <a:latin typeface="Microsoft Sans Serif"/>
                <a:cs typeface="Microsoft Sans Serif"/>
              </a:rPr>
              <a:t>Boğaziçi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lang="tr-TR" sz="2000" spc="-5" dirty="0" err="1">
                <a:latin typeface="Microsoft Sans Serif"/>
                <a:cs typeface="Microsoft Sans Serif"/>
              </a:rPr>
              <a:t>University</a:t>
            </a:r>
            <a:endParaRPr sz="2000" dirty="0">
              <a:latin typeface="Microsoft Sans Serif"/>
              <a:cs typeface="Microsoft Sans Serif"/>
            </a:endParaRPr>
          </a:p>
          <a:p>
            <a:pPr marL="295910" indent="-283845">
              <a:lnSpc>
                <a:spcPct val="100000"/>
              </a:lnSpc>
              <a:spcBef>
                <a:spcPts val="359"/>
              </a:spcBef>
              <a:buClr>
                <a:srgbClr val="4363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dirty="0">
                <a:latin typeface="Microsoft Sans Serif"/>
                <a:cs typeface="Microsoft Sans Serif"/>
              </a:rPr>
              <a:t>İTÜ</a:t>
            </a:r>
          </a:p>
          <a:p>
            <a:pPr marL="295910" indent="-283845">
              <a:lnSpc>
                <a:spcPct val="100000"/>
              </a:lnSpc>
              <a:spcBef>
                <a:spcPts val="359"/>
              </a:spcBef>
              <a:buClr>
                <a:srgbClr val="4363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lang="tr-TR" sz="2000" dirty="0">
                <a:latin typeface="Microsoft Sans Serif"/>
                <a:cs typeface="Microsoft Sans Serif"/>
              </a:rPr>
              <a:t>METU</a:t>
            </a:r>
            <a:endParaRPr sz="2000" dirty="0">
              <a:latin typeface="Microsoft Sans Serif"/>
              <a:cs typeface="Microsoft Sans Serif"/>
            </a:endParaRPr>
          </a:p>
          <a:p>
            <a:pPr marL="295910" indent="-283845">
              <a:lnSpc>
                <a:spcPct val="100000"/>
              </a:lnSpc>
              <a:spcBef>
                <a:spcPts val="360"/>
              </a:spcBef>
              <a:buClr>
                <a:srgbClr val="4363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dirty="0">
                <a:latin typeface="Microsoft Sans Serif"/>
                <a:cs typeface="Microsoft Sans Serif"/>
              </a:rPr>
              <a:t>Galatasaray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lang="tr-TR" sz="2000" spc="-5" dirty="0" err="1">
                <a:latin typeface="Microsoft Sans Serif"/>
                <a:cs typeface="Microsoft Sans Serif"/>
              </a:rPr>
              <a:t>University</a:t>
            </a:r>
            <a:endParaRPr sz="2000" dirty="0">
              <a:latin typeface="Microsoft Sans Serif"/>
              <a:cs typeface="Microsoft Sans Serif"/>
            </a:endParaRPr>
          </a:p>
          <a:p>
            <a:pPr marL="295910" marR="598170" indent="-283845">
              <a:lnSpc>
                <a:spcPts val="2160"/>
              </a:lnSpc>
              <a:spcBef>
                <a:spcPts val="635"/>
              </a:spcBef>
              <a:buClr>
                <a:srgbClr val="4363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dirty="0" err="1">
                <a:latin typeface="Microsoft Sans Serif"/>
                <a:cs typeface="Microsoft Sans Serif"/>
              </a:rPr>
              <a:t>Koç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lang="tr-TR" sz="2000" spc="-5" dirty="0" err="1">
                <a:latin typeface="Microsoft Sans Serif"/>
                <a:cs typeface="Microsoft Sans Serif"/>
              </a:rPr>
              <a:t>University</a:t>
            </a:r>
            <a:r>
              <a:rPr lang="tr-TR" sz="2000" spc="-5" dirty="0">
                <a:latin typeface="Microsoft Sans Serif"/>
                <a:cs typeface="Microsoft Sans Serif"/>
              </a:rPr>
              <a:t> </a:t>
            </a:r>
            <a:r>
              <a:rPr lang="tr-TR" sz="2000" spc="-5" dirty="0" err="1">
                <a:latin typeface="Microsoft Sans Serif"/>
                <a:cs typeface="Microsoft Sans Serif"/>
              </a:rPr>
              <a:t>and</a:t>
            </a:r>
            <a:r>
              <a:rPr lang="tr-TR" sz="2000" spc="-5" dirty="0">
                <a:latin typeface="Microsoft Sans Serif"/>
                <a:cs typeface="Microsoft Sans Serif"/>
              </a:rPr>
              <a:t> </a:t>
            </a:r>
            <a:r>
              <a:rPr lang="tr-TR" sz="2000" spc="-5" dirty="0" err="1">
                <a:latin typeface="Microsoft Sans Serif"/>
                <a:cs typeface="Microsoft Sans Serif"/>
              </a:rPr>
              <a:t>others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21707" y="2443327"/>
            <a:ext cx="3672204" cy="4239621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459"/>
              </a:spcBef>
              <a:buClr>
                <a:srgbClr val="4363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dirty="0">
                <a:latin typeface="Microsoft Sans Serif"/>
                <a:cs typeface="Microsoft Sans Serif"/>
              </a:rPr>
              <a:t>London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School </a:t>
            </a:r>
            <a:r>
              <a:rPr sz="2000" dirty="0">
                <a:latin typeface="Microsoft Sans Serif"/>
                <a:cs typeface="Microsoft Sans Serif"/>
              </a:rPr>
              <a:t>of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Economics</a:t>
            </a:r>
          </a:p>
          <a:p>
            <a:pPr marL="295910" indent="-283845">
              <a:lnSpc>
                <a:spcPct val="100000"/>
              </a:lnSpc>
              <a:spcBef>
                <a:spcPts val="359"/>
              </a:spcBef>
              <a:buClr>
                <a:srgbClr val="4363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University College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London</a:t>
            </a:r>
          </a:p>
          <a:p>
            <a:pPr marL="295910" indent="-283845">
              <a:lnSpc>
                <a:spcPct val="100000"/>
              </a:lnSpc>
              <a:spcBef>
                <a:spcPts val="359"/>
              </a:spcBef>
              <a:buClr>
                <a:srgbClr val="4363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dirty="0">
                <a:latin typeface="Microsoft Sans Serif"/>
                <a:cs typeface="Microsoft Sans Serif"/>
              </a:rPr>
              <a:t>New</a:t>
            </a:r>
            <a:r>
              <a:rPr sz="2000" spc="-45" dirty="0">
                <a:latin typeface="Microsoft Sans Serif"/>
                <a:cs typeface="Microsoft Sans Serif"/>
              </a:rPr>
              <a:t> York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University</a:t>
            </a:r>
            <a:endParaRPr sz="2000" dirty="0">
              <a:latin typeface="Microsoft Sans Serif"/>
              <a:cs typeface="Microsoft Sans Serif"/>
            </a:endParaRPr>
          </a:p>
          <a:p>
            <a:pPr marL="295910" indent="-283845">
              <a:lnSpc>
                <a:spcPct val="100000"/>
              </a:lnSpc>
              <a:spcBef>
                <a:spcPts val="359"/>
              </a:spcBef>
              <a:buClr>
                <a:srgbClr val="4363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University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of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South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Florida</a:t>
            </a:r>
            <a:endParaRPr sz="2000" dirty="0">
              <a:latin typeface="Microsoft Sans Serif"/>
              <a:cs typeface="Microsoft Sans Serif"/>
            </a:endParaRPr>
          </a:p>
          <a:p>
            <a:pPr marL="295910" indent="-283845">
              <a:lnSpc>
                <a:spcPct val="100000"/>
              </a:lnSpc>
              <a:spcBef>
                <a:spcPts val="359"/>
              </a:spcBef>
              <a:buClr>
                <a:srgbClr val="4363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Pennsylvania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State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University</a:t>
            </a:r>
          </a:p>
          <a:p>
            <a:pPr marL="295910" indent="-283845">
              <a:lnSpc>
                <a:spcPct val="100000"/>
              </a:lnSpc>
              <a:spcBef>
                <a:spcPts val="360"/>
              </a:spcBef>
              <a:buClr>
                <a:srgbClr val="4363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dirty="0">
                <a:latin typeface="Microsoft Sans Serif"/>
                <a:cs typeface="Microsoft Sans Serif"/>
              </a:rPr>
              <a:t>Oklahoma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State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University</a:t>
            </a:r>
            <a:endParaRPr sz="2000" dirty="0">
              <a:latin typeface="Microsoft Sans Serif"/>
              <a:cs typeface="Microsoft Sans Serif"/>
            </a:endParaRPr>
          </a:p>
          <a:p>
            <a:pPr marL="295910" indent="-283845">
              <a:lnSpc>
                <a:spcPct val="100000"/>
              </a:lnSpc>
              <a:spcBef>
                <a:spcPts val="360"/>
              </a:spcBef>
              <a:buClr>
                <a:srgbClr val="4363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dirty="0">
                <a:latin typeface="Microsoft Sans Serif"/>
                <a:cs typeface="Microsoft Sans Serif"/>
              </a:rPr>
              <a:t>Portland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State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University</a:t>
            </a:r>
            <a:endParaRPr sz="2000" dirty="0">
              <a:latin typeface="Microsoft Sans Serif"/>
              <a:cs typeface="Microsoft Sans Serif"/>
            </a:endParaRPr>
          </a:p>
          <a:p>
            <a:pPr marL="295910" indent="-283845">
              <a:lnSpc>
                <a:spcPts val="2280"/>
              </a:lnSpc>
              <a:spcBef>
                <a:spcPts val="360"/>
              </a:spcBef>
              <a:buClr>
                <a:srgbClr val="4363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dirty="0">
                <a:latin typeface="Microsoft Sans Serif"/>
                <a:cs typeface="Microsoft Sans Serif"/>
              </a:rPr>
              <a:t>Stockholm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School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of</a:t>
            </a:r>
          </a:p>
          <a:p>
            <a:pPr marL="295910">
              <a:lnSpc>
                <a:spcPts val="2280"/>
              </a:lnSpc>
            </a:pPr>
            <a:r>
              <a:rPr sz="2000" dirty="0">
                <a:latin typeface="Microsoft Sans Serif"/>
                <a:cs typeface="Microsoft Sans Serif"/>
              </a:rPr>
              <a:t>Economics</a:t>
            </a:r>
          </a:p>
          <a:p>
            <a:pPr marL="295910" indent="-283845">
              <a:lnSpc>
                <a:spcPct val="100000"/>
              </a:lnSpc>
              <a:spcBef>
                <a:spcPts val="365"/>
              </a:spcBef>
              <a:buClr>
                <a:srgbClr val="4363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University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of</a:t>
            </a:r>
            <a:r>
              <a:rPr sz="2000" spc="-1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Amsterdam</a:t>
            </a:r>
          </a:p>
          <a:p>
            <a:pPr marL="295910" indent="-283845">
              <a:lnSpc>
                <a:spcPct val="100000"/>
              </a:lnSpc>
              <a:spcBef>
                <a:spcPts val="359"/>
              </a:spcBef>
              <a:buClr>
                <a:srgbClr val="4363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spc="-20" dirty="0">
                <a:latin typeface="Microsoft Sans Serif"/>
                <a:cs typeface="Microsoft Sans Serif"/>
              </a:rPr>
              <a:t>Vrije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University</a:t>
            </a:r>
            <a:r>
              <a:rPr sz="2000" spc="-1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Amsterdam</a:t>
            </a:r>
          </a:p>
          <a:p>
            <a:pPr marL="295910" indent="-283845">
              <a:lnSpc>
                <a:spcPct val="100000"/>
              </a:lnSpc>
              <a:spcBef>
                <a:spcPts val="359"/>
              </a:spcBef>
              <a:buClr>
                <a:srgbClr val="4363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dirty="0">
                <a:latin typeface="Microsoft Sans Serif"/>
                <a:cs typeface="Microsoft Sans Serif"/>
              </a:rPr>
              <a:t>Baruch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College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lang="tr-TR" sz="2000" dirty="0" err="1">
                <a:latin typeface="Microsoft Sans Serif"/>
                <a:cs typeface="Microsoft Sans Serif"/>
              </a:rPr>
              <a:t>and</a:t>
            </a:r>
            <a:r>
              <a:rPr lang="tr-TR" sz="2000" dirty="0">
                <a:latin typeface="Microsoft Sans Serif"/>
                <a:cs typeface="Microsoft Sans Serif"/>
              </a:rPr>
              <a:t> </a:t>
            </a:r>
            <a:r>
              <a:rPr lang="tr-TR" sz="2000" dirty="0" err="1">
                <a:latin typeface="Microsoft Sans Serif"/>
                <a:cs typeface="Microsoft Sans Serif"/>
              </a:rPr>
              <a:t>others</a:t>
            </a:r>
            <a:endParaRPr sz="2000" dirty="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5949696"/>
            <a:ext cx="672084" cy="7193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A15525-CB78-4981-9548-3021DB678EEC}"/>
              </a:ext>
            </a:extLst>
          </p:cNvPr>
          <p:cNvSpPr txBox="1"/>
          <p:nvPr/>
        </p:nvSpPr>
        <p:spPr>
          <a:xfrm flipH="1">
            <a:off x="1905000" y="4572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4363A7"/>
                </a:solidFill>
              </a:rPr>
              <a:t>OUR </a:t>
            </a:r>
            <a:r>
              <a:rPr lang="tr-TR" sz="4000" b="1" dirty="0" smtClean="0">
                <a:solidFill>
                  <a:srgbClr val="4363A7"/>
                </a:solidFill>
              </a:rPr>
              <a:t>ALUMN</a:t>
            </a:r>
            <a:r>
              <a:rPr lang="en-US" sz="4000" b="1" dirty="0" smtClean="0">
                <a:solidFill>
                  <a:srgbClr val="4363A7"/>
                </a:solidFill>
              </a:rPr>
              <a:t>I</a:t>
            </a:r>
            <a:endParaRPr lang="en-GB" sz="4000" b="1" dirty="0">
              <a:solidFill>
                <a:srgbClr val="4363A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14604" y="1107069"/>
            <a:ext cx="8914790" cy="4496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20444" marR="5080">
              <a:lnSpc>
                <a:spcPct val="100000"/>
              </a:lnSpc>
              <a:spcBef>
                <a:spcPts val="105"/>
              </a:spcBef>
            </a:pPr>
            <a:r>
              <a:rPr lang="en-US" sz="2400" spc="15" dirty="0" smtClean="0"/>
              <a:t>Some of the suggested courses in the Sustainable Tourism Management Master’s Program :</a:t>
            </a:r>
          </a:p>
          <a:p>
            <a:pPr marL="2564765" indent="-318135">
              <a:lnSpc>
                <a:spcPct val="100000"/>
              </a:lnSpc>
              <a:spcBef>
                <a:spcPts val="1770"/>
              </a:spcBef>
              <a:buClr>
                <a:srgbClr val="4363A7"/>
              </a:buClr>
              <a:buFont typeface="Wingdings"/>
              <a:buChar char=""/>
              <a:tabLst>
                <a:tab pos="2565400" algn="l"/>
              </a:tabLst>
            </a:pPr>
            <a:r>
              <a:rPr lang="en-US" spc="-15" dirty="0" smtClean="0"/>
              <a:t>Tourism, Society and Culture</a:t>
            </a:r>
            <a:endParaRPr lang="en-US" spc="-5" dirty="0" smtClean="0"/>
          </a:p>
          <a:p>
            <a:pPr marL="2564765" indent="-318135">
              <a:lnSpc>
                <a:spcPct val="100000"/>
              </a:lnSpc>
              <a:spcBef>
                <a:spcPts val="120"/>
              </a:spcBef>
              <a:buClr>
                <a:srgbClr val="4363A7"/>
              </a:buClr>
              <a:buFont typeface="Wingdings"/>
              <a:buChar char=""/>
              <a:tabLst>
                <a:tab pos="2565400" algn="l"/>
              </a:tabLst>
            </a:pPr>
            <a:r>
              <a:rPr lang="en-US" dirty="0" smtClean="0"/>
              <a:t>Environment, Sustainability and Tourism</a:t>
            </a:r>
            <a:endParaRPr lang="en-US" spc="-15" dirty="0" smtClean="0"/>
          </a:p>
          <a:p>
            <a:pPr marL="2564765" indent="-318135">
              <a:lnSpc>
                <a:spcPct val="100000"/>
              </a:lnSpc>
              <a:spcBef>
                <a:spcPts val="125"/>
              </a:spcBef>
              <a:buClr>
                <a:srgbClr val="4363A7"/>
              </a:buClr>
              <a:buFont typeface="Wingdings"/>
              <a:buChar char=""/>
              <a:tabLst>
                <a:tab pos="2565400" algn="l"/>
              </a:tabLst>
            </a:pPr>
            <a:r>
              <a:rPr lang="en-US" spc="-75" dirty="0" smtClean="0"/>
              <a:t>Operations Research in Tourism</a:t>
            </a:r>
            <a:endParaRPr lang="en-US" spc="-10" dirty="0" smtClean="0"/>
          </a:p>
          <a:p>
            <a:pPr marL="2564765" indent="-318135">
              <a:lnSpc>
                <a:spcPct val="100000"/>
              </a:lnSpc>
              <a:spcBef>
                <a:spcPts val="120"/>
              </a:spcBef>
              <a:buClr>
                <a:srgbClr val="4363A7"/>
              </a:buClr>
              <a:buFont typeface="Wingdings"/>
              <a:buChar char=""/>
              <a:tabLst>
                <a:tab pos="2565400" algn="l"/>
              </a:tabLst>
            </a:pPr>
            <a:r>
              <a:rPr lang="en-US" spc="-15" dirty="0" smtClean="0"/>
              <a:t>Tourism Destination Development</a:t>
            </a:r>
            <a:endParaRPr lang="en-US" spc="-5" dirty="0" smtClean="0"/>
          </a:p>
          <a:p>
            <a:pPr marL="2564765" indent="-318135">
              <a:lnSpc>
                <a:spcPct val="100000"/>
              </a:lnSpc>
              <a:spcBef>
                <a:spcPts val="120"/>
              </a:spcBef>
              <a:buClr>
                <a:srgbClr val="4363A7"/>
              </a:buClr>
              <a:buFont typeface="Wingdings"/>
              <a:buChar char=""/>
              <a:tabLst>
                <a:tab pos="2565400" algn="l"/>
              </a:tabLst>
            </a:pPr>
            <a:r>
              <a:rPr lang="en-US" spc="-5" dirty="0" smtClean="0"/>
              <a:t>Sustainable Business Management</a:t>
            </a:r>
          </a:p>
          <a:p>
            <a:pPr marL="2564765" indent="-318135">
              <a:lnSpc>
                <a:spcPct val="100000"/>
              </a:lnSpc>
              <a:spcBef>
                <a:spcPts val="120"/>
              </a:spcBef>
              <a:buClr>
                <a:srgbClr val="4363A7"/>
              </a:buClr>
              <a:buFont typeface="Wingdings"/>
              <a:buChar char=""/>
              <a:tabLst>
                <a:tab pos="2565400" algn="l"/>
              </a:tabLst>
            </a:pPr>
            <a:r>
              <a:rPr lang="en-US" spc="-5" dirty="0" smtClean="0"/>
              <a:t>Anthropology and Tourism</a:t>
            </a:r>
            <a:endParaRPr lang="en-US" spc="-15" dirty="0" smtClean="0"/>
          </a:p>
          <a:p>
            <a:pPr marL="2564765" indent="-318135">
              <a:lnSpc>
                <a:spcPct val="100000"/>
              </a:lnSpc>
              <a:spcBef>
                <a:spcPts val="120"/>
              </a:spcBef>
              <a:buClr>
                <a:srgbClr val="4363A7"/>
              </a:buClr>
              <a:buFont typeface="Wingdings"/>
              <a:buChar char=""/>
              <a:tabLst>
                <a:tab pos="2565400" algn="l"/>
              </a:tabLst>
            </a:pPr>
            <a:r>
              <a:rPr lang="en-US" spc="-30" dirty="0" smtClean="0"/>
              <a:t>Social Responsibility and Governance</a:t>
            </a:r>
            <a:endParaRPr lang="en-US" spc="-5" dirty="0" smtClean="0"/>
          </a:p>
          <a:p>
            <a:pPr marL="2564765" indent="-318135">
              <a:lnSpc>
                <a:spcPct val="100000"/>
              </a:lnSpc>
              <a:spcBef>
                <a:spcPts val="120"/>
              </a:spcBef>
              <a:buClr>
                <a:srgbClr val="4363A7"/>
              </a:buClr>
              <a:buFont typeface="Wingdings"/>
              <a:buChar char=""/>
              <a:tabLst>
                <a:tab pos="2565400" algn="l"/>
              </a:tabLst>
            </a:pPr>
            <a:r>
              <a:rPr lang="en-US" spc="-5" dirty="0" smtClean="0"/>
              <a:t>Sustainable Human Resources</a:t>
            </a:r>
            <a:endParaRPr lang="en-US" spc="5" dirty="0" smtClean="0"/>
          </a:p>
          <a:p>
            <a:pPr marL="2564765" indent="-318135">
              <a:lnSpc>
                <a:spcPct val="100000"/>
              </a:lnSpc>
              <a:spcBef>
                <a:spcPts val="120"/>
              </a:spcBef>
              <a:buClr>
                <a:srgbClr val="4363A7"/>
              </a:buClr>
              <a:buFont typeface="Wingdings"/>
              <a:buChar char=""/>
              <a:tabLst>
                <a:tab pos="2565400" algn="l"/>
              </a:tabLst>
            </a:pPr>
            <a:r>
              <a:rPr lang="en-US" spc="-5" dirty="0" smtClean="0"/>
              <a:t>Cultural Heritage</a:t>
            </a:r>
          </a:p>
          <a:p>
            <a:pPr marL="2564765" indent="-318135">
              <a:lnSpc>
                <a:spcPct val="100000"/>
              </a:lnSpc>
              <a:spcBef>
                <a:spcPts val="120"/>
              </a:spcBef>
              <a:buClr>
                <a:srgbClr val="4363A7"/>
              </a:buClr>
              <a:buFont typeface="Wingdings"/>
              <a:buChar char=""/>
              <a:tabLst>
                <a:tab pos="2565400" algn="l"/>
              </a:tabLst>
            </a:pPr>
            <a:r>
              <a:rPr lang="en-US" spc="10" dirty="0" smtClean="0"/>
              <a:t>Rural Tourism</a:t>
            </a:r>
            <a:endParaRPr lang="en-US" spc="-20" dirty="0" smtClean="0"/>
          </a:p>
          <a:p>
            <a:pPr marL="2564765" indent="-318135">
              <a:lnSpc>
                <a:spcPct val="100000"/>
              </a:lnSpc>
              <a:spcBef>
                <a:spcPts val="120"/>
              </a:spcBef>
              <a:buClr>
                <a:srgbClr val="4363A7"/>
              </a:buClr>
              <a:buFont typeface="Wingdings"/>
              <a:buChar char=""/>
              <a:tabLst>
                <a:tab pos="2565400" algn="l"/>
              </a:tabLst>
            </a:pPr>
            <a:r>
              <a:rPr lang="en-US" spc="-10" dirty="0" smtClean="0"/>
              <a:t>Qualitative Research Techniques</a:t>
            </a:r>
            <a:endParaRPr lang="en-US" spc="-5"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831" y="5949696"/>
            <a:ext cx="672084" cy="7193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BC1601-1AD3-409D-B83C-236CCF59B87A}"/>
              </a:ext>
            </a:extLst>
          </p:cNvPr>
          <p:cNvSpPr txBox="1"/>
          <p:nvPr/>
        </p:nvSpPr>
        <p:spPr>
          <a:xfrm>
            <a:off x="1447799" y="377918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4363A7"/>
                </a:solidFill>
              </a:rPr>
              <a:t>MASTER’S PROGRAM</a:t>
            </a:r>
            <a:endParaRPr lang="en-GB" sz="4000" b="1" dirty="0">
              <a:solidFill>
                <a:srgbClr val="4363A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35B96-157C-490C-8173-0C5E762E5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52400"/>
            <a:ext cx="7564932" cy="2462213"/>
          </a:xfrm>
        </p:spPr>
        <p:txBody>
          <a:bodyPr/>
          <a:lstStyle/>
          <a:p>
            <a:pPr marL="5715" algn="ctr">
              <a:lnSpc>
                <a:spcPct val="100000"/>
              </a:lnSpc>
              <a:spcBef>
                <a:spcPts val="100"/>
              </a:spcBef>
            </a:pPr>
            <a:r>
              <a:rPr lang="en-US" sz="4000" b="1" spc="-5" dirty="0">
                <a:latin typeface="Arial" panose="020B0604020202020204" pitchFamily="34" charset="0"/>
                <a:cs typeface="Arial" panose="020B0604020202020204" pitchFamily="34" charset="0"/>
              </a:rPr>
              <a:t>BOĞAZİÇİ</a:t>
            </a:r>
            <a:r>
              <a:rPr lang="en-US" sz="40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FACULTY OF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MANAGERIAL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B489F-8A56-4A74-947A-919FEDF66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209800"/>
            <a:ext cx="8114994" cy="3939540"/>
          </a:xfrm>
        </p:spPr>
        <p:txBody>
          <a:bodyPr/>
          <a:lstStyle/>
          <a:p>
            <a:pPr algn="ctr"/>
            <a:r>
              <a:rPr lang="tr-TR" sz="3200" b="1" dirty="0">
                <a:solidFill>
                  <a:schemeClr val="tx2"/>
                </a:solidFill>
                <a:latin typeface="Arial"/>
                <a:cs typeface="Arial"/>
              </a:rPr>
              <a:t>	</a:t>
            </a:r>
            <a:r>
              <a:rPr lang="en-US" sz="3200" b="1" dirty="0">
                <a:solidFill>
                  <a:srgbClr val="4363A7"/>
                </a:solidFill>
                <a:latin typeface="Arial"/>
                <a:cs typeface="Arial"/>
              </a:rPr>
              <a:t>Department of Tourism </a:t>
            </a:r>
            <a:r>
              <a:rPr lang="tr-TR" sz="3200" b="1" dirty="0">
                <a:solidFill>
                  <a:srgbClr val="4363A7"/>
                </a:solidFill>
                <a:latin typeface="Arial"/>
                <a:cs typeface="Arial"/>
              </a:rPr>
              <a:t>	</a:t>
            </a:r>
            <a:r>
              <a:rPr lang="en-US" sz="3200" b="1" dirty="0">
                <a:solidFill>
                  <a:srgbClr val="4363A7"/>
                </a:solidFill>
                <a:latin typeface="Arial"/>
                <a:cs typeface="Arial"/>
              </a:rPr>
              <a:t>Administration</a:t>
            </a:r>
            <a:endParaRPr lang="tr-TR" sz="3200" b="1" dirty="0">
              <a:solidFill>
                <a:srgbClr val="4363A7"/>
              </a:solidFill>
              <a:latin typeface="Arial"/>
              <a:cs typeface="Arial"/>
            </a:endParaRPr>
          </a:p>
          <a:p>
            <a:pPr algn="ctr"/>
            <a:endParaRPr lang="tr-TR" sz="3200" b="1" dirty="0">
              <a:solidFill>
                <a:schemeClr val="tx2"/>
              </a:solidFill>
              <a:latin typeface="Arial"/>
              <a:cs typeface="Arial"/>
            </a:endParaRPr>
          </a:p>
          <a:p>
            <a:pPr algn="ctr"/>
            <a:r>
              <a:rPr lang="en-US" sz="2800" b="1" dirty="0" smtClean="0">
                <a:latin typeface="Arial"/>
                <a:cs typeface="Arial"/>
              </a:rPr>
              <a:t>For further information:</a:t>
            </a:r>
          </a:p>
          <a:p>
            <a:pPr algn="ctr"/>
            <a:r>
              <a:rPr lang="en-GB" sz="2800" b="1" spc="-10" dirty="0" smtClean="0">
                <a:solidFill>
                  <a:srgbClr val="4363A7"/>
                </a:solidFill>
                <a:latin typeface="Arial"/>
                <a:cs typeface="Arial"/>
                <a:hlinkClick r:id="rId2"/>
              </a:rPr>
              <a:t>www.tourism.boun.edu.tr </a:t>
            </a:r>
            <a:r>
              <a:rPr lang="en-GB" sz="2800" b="1" spc="-655" dirty="0" smtClean="0">
                <a:solidFill>
                  <a:srgbClr val="4363A7"/>
                </a:solidFill>
                <a:latin typeface="Arial"/>
                <a:cs typeface="Arial"/>
              </a:rPr>
              <a:t> </a:t>
            </a:r>
            <a:endParaRPr lang="tr-TR" sz="2800" b="1" spc="-655" dirty="0">
              <a:solidFill>
                <a:srgbClr val="4363A7"/>
              </a:solidFill>
              <a:latin typeface="Arial"/>
              <a:cs typeface="Arial"/>
            </a:endParaRPr>
          </a:p>
          <a:p>
            <a:pPr algn="ctr"/>
            <a:r>
              <a:rPr lang="en-GB" sz="2800" b="1" spc="-5" dirty="0">
                <a:solidFill>
                  <a:srgbClr val="4363A7"/>
                </a:solidFill>
                <a:latin typeface="Arial"/>
                <a:cs typeface="Arial"/>
                <a:hlinkClick r:id="rId3"/>
              </a:rPr>
              <a:t>trm@boun.edu.tr</a:t>
            </a:r>
            <a:endParaRPr lang="en-GB" sz="2800" dirty="0">
              <a:latin typeface="Arial"/>
              <a:cs typeface="Arial"/>
            </a:endParaRPr>
          </a:p>
          <a:p>
            <a:pPr algn="ctr"/>
            <a:endParaRPr lang="tr-TR" sz="2800" b="1" dirty="0">
              <a:latin typeface="Arial"/>
              <a:cs typeface="Arial"/>
            </a:endParaRPr>
          </a:p>
          <a:p>
            <a:pPr algn="ctr"/>
            <a:endParaRPr lang="en-US" sz="2800" b="1" dirty="0">
              <a:latin typeface="Arial"/>
              <a:cs typeface="Arial"/>
            </a:endParaRPr>
          </a:p>
          <a:p>
            <a:endParaRPr lang="en-GB" b="1" dirty="0"/>
          </a:p>
        </p:txBody>
      </p:sp>
      <p:pic>
        <p:nvPicPr>
          <p:cNvPr id="4" name="object 24">
            <a:extLst>
              <a:ext uri="{FF2B5EF4-FFF2-40B4-BE49-F238E27FC236}">
                <a16:creationId xmlns:a16="http://schemas.microsoft.com/office/drawing/2014/main" id="{4C1FB556-6F64-4CC6-854A-4ED357B0C98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99709" y="5410200"/>
            <a:ext cx="11049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9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"/>
            <a:ext cx="7924800" cy="1661993"/>
          </a:xfrm>
        </p:spPr>
        <p:txBody>
          <a:bodyPr/>
          <a:lstStyle/>
          <a:p>
            <a:r>
              <a:rPr lang="en-US" sz="3600" noProof="1" smtClean="0"/>
              <a:t>Quacquarelli </a:t>
            </a:r>
            <a:r>
              <a:rPr lang="en-US" sz="3600" dirty="0" smtClean="0"/>
              <a:t>Symonds(QS</a:t>
            </a:r>
            <a:r>
              <a:rPr lang="en-US" sz="3600" dirty="0"/>
              <a:t>) 2023 </a:t>
            </a:r>
            <a:r>
              <a:rPr lang="en-US" sz="3600" dirty="0" smtClean="0"/>
              <a:t>Subject-Based </a:t>
            </a:r>
            <a:r>
              <a:rPr lang="en-US" sz="3600" dirty="0"/>
              <a:t>World University Rankings</a:t>
            </a:r>
          </a:p>
        </p:txBody>
      </p:sp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1828800"/>
            <a:ext cx="6109716" cy="3105912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5419383"/>
            <a:ext cx="7467600" cy="93744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According to the QS 2023 </a:t>
            </a:r>
            <a:r>
              <a:rPr kumimoji="0" lang="en-US" alt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Subject-Based 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World University Ranking results,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Boğaziçi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University </a:t>
            </a:r>
            <a:r>
              <a:rPr kumimoji="0" lang="en-US" alt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Department of Tourism Administration is </a:t>
            </a:r>
            <a:r>
              <a:rPr kumimoji="0" lang="en-US" altLang="en-US" sz="2100" b="1" i="0" u="none" strike="noStrike" cap="none" normalizeH="0" baseline="0" dirty="0">
                <a:ln>
                  <a:noFill/>
                </a:ln>
                <a:solidFill>
                  <a:srgbClr val="4363A7"/>
                </a:solidFill>
                <a:effectLst/>
                <a:latin typeface="inherit"/>
              </a:rPr>
              <a:t>among the top 150 universities worldwide</a:t>
            </a:r>
            <a:r>
              <a:rPr kumimoji="0" lang="en-US" altLang="en-US" sz="21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inherit"/>
              </a:rPr>
              <a:t>.</a:t>
            </a: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831" y="5949696"/>
            <a:ext cx="672084" cy="7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5949696"/>
            <a:ext cx="672084" cy="7193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5567" y="324611"/>
            <a:ext cx="7885176" cy="5913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8048" y="1280160"/>
            <a:ext cx="5972556" cy="335737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831" y="5949696"/>
            <a:ext cx="672084" cy="7193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51074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4363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STAFF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06125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4841700"/>
            <a:ext cx="8001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We have 11 full-time </a:t>
            </a:r>
            <a:r>
              <a:rPr lang="en-US" altLang="en-US" sz="2400" dirty="0" smtClean="0">
                <a:solidFill>
                  <a:srgbClr val="202124"/>
                </a:solidFill>
                <a:latin typeface="inherit"/>
              </a:rPr>
              <a:t>academicians 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(5 Professors, 2 Associate Professors, 2 </a:t>
            </a:r>
            <a:r>
              <a:rPr lang="en-US" altLang="en-US" sz="2400" dirty="0" smtClean="0">
                <a:solidFill>
                  <a:srgbClr val="202124"/>
                </a:solidFill>
                <a:latin typeface="inherit"/>
              </a:rPr>
              <a:t>Assistant Professors, 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2 Lecturers), 2 Research Assistants, and many part-time </a:t>
            </a:r>
            <a:r>
              <a:rPr lang="en-US" altLang="en-US" sz="2400" dirty="0" smtClean="0">
                <a:solidFill>
                  <a:srgbClr val="202124"/>
                </a:solidFill>
                <a:latin typeface="inherit"/>
              </a:rPr>
              <a:t>Lecturers 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from the industry, </a:t>
            </a:r>
            <a:r>
              <a:rPr lang="en-US" altLang="en-US" sz="2400" dirty="0" smtClean="0">
                <a:solidFill>
                  <a:srgbClr val="202124"/>
                </a:solidFill>
                <a:latin typeface="inherit"/>
              </a:rPr>
              <a:t>all with degrees from </a:t>
            </a:r>
            <a:r>
              <a:rPr lang="en-US" altLang="en-US" sz="2400" dirty="0">
                <a:solidFill>
                  <a:srgbClr val="202124"/>
                </a:solidFill>
                <a:latin typeface="inherit"/>
              </a:rPr>
              <a:t>reputable universities.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143000" y="1152906"/>
            <a:ext cx="3729330" cy="5550878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lang="en-US" sz="2000" b="1" spc="-65" dirty="0" smtClean="0">
                <a:solidFill>
                  <a:srgbClr val="4363A7"/>
                </a:solidFill>
                <a:latin typeface="Arial"/>
                <a:cs typeface="Arial"/>
              </a:rPr>
              <a:t>FULL TIME</a:t>
            </a:r>
            <a:endParaRPr sz="2000" dirty="0">
              <a:latin typeface="Arial"/>
              <a:cs typeface="Arial"/>
            </a:endParaRPr>
          </a:p>
          <a:p>
            <a:pPr marL="378460" indent="-284480">
              <a:lnSpc>
                <a:spcPct val="100000"/>
              </a:lnSpc>
              <a:spcBef>
                <a:spcPts val="380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379095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Prof.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0" dirty="0" err="1" smtClean="0">
                <a:latin typeface="Microsoft Sans Serif"/>
                <a:cs typeface="Microsoft Sans Serif"/>
              </a:rPr>
              <a:t>Sevil</a:t>
            </a:r>
            <a:r>
              <a:rPr sz="2000" spc="-85" dirty="0" smtClean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Acar</a:t>
            </a:r>
            <a:endParaRPr sz="2000" dirty="0">
              <a:latin typeface="Microsoft Sans Serif"/>
              <a:cs typeface="Microsoft Sans Serif"/>
            </a:endParaRPr>
          </a:p>
          <a:p>
            <a:pPr marL="378460" indent="-284480">
              <a:lnSpc>
                <a:spcPct val="100000"/>
              </a:lnSpc>
              <a:spcBef>
                <a:spcPts val="385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379095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Prof.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Maria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Dolores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Alvarez</a:t>
            </a:r>
            <a:endParaRPr sz="2000" dirty="0">
              <a:latin typeface="Microsoft Sans Serif"/>
              <a:cs typeface="Microsoft Sans Serif"/>
            </a:endParaRPr>
          </a:p>
          <a:p>
            <a:pPr marL="378460" indent="-284480">
              <a:lnSpc>
                <a:spcPct val="100000"/>
              </a:lnSpc>
              <a:spcBef>
                <a:spcPts val="385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379095" algn="l"/>
              </a:tabLst>
            </a:pPr>
            <a:r>
              <a:rPr sz="2000" dirty="0">
                <a:latin typeface="Microsoft Sans Serif"/>
                <a:cs typeface="Microsoft Sans Serif"/>
              </a:rPr>
              <a:t>Pr</a:t>
            </a:r>
            <a:r>
              <a:rPr sz="2000" spc="-10" dirty="0">
                <a:latin typeface="Microsoft Sans Serif"/>
                <a:cs typeface="Microsoft Sans Serif"/>
              </a:rPr>
              <a:t>o</a:t>
            </a:r>
            <a:r>
              <a:rPr sz="2000" dirty="0">
                <a:latin typeface="Microsoft Sans Serif"/>
                <a:cs typeface="Microsoft Sans Serif"/>
              </a:rPr>
              <a:t>f.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A</a:t>
            </a:r>
            <a:r>
              <a:rPr sz="2000" spc="-30" dirty="0">
                <a:latin typeface="Microsoft Sans Serif"/>
                <a:cs typeface="Microsoft Sans Serif"/>
              </a:rPr>
              <a:t>y</a:t>
            </a:r>
            <a:r>
              <a:rPr sz="2000" dirty="0">
                <a:latin typeface="Microsoft Sans Serif"/>
                <a:cs typeface="Microsoft Sans Serif"/>
              </a:rPr>
              <a:t>sa</a:t>
            </a:r>
            <a:r>
              <a:rPr sz="2000" spc="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İp</a:t>
            </a:r>
            <a:r>
              <a:rPr sz="2000" spc="-10" dirty="0">
                <a:latin typeface="Microsoft Sans Serif"/>
                <a:cs typeface="Microsoft Sans Serif"/>
              </a:rPr>
              <a:t>e</a:t>
            </a:r>
            <a:r>
              <a:rPr sz="2000" dirty="0">
                <a:latin typeface="Microsoft Sans Serif"/>
                <a:cs typeface="Microsoft Sans Serif"/>
              </a:rPr>
              <a:t>k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Erdo</a:t>
            </a:r>
            <a:r>
              <a:rPr sz="2000" spc="-10" dirty="0">
                <a:latin typeface="Microsoft Sans Serif"/>
                <a:cs typeface="Microsoft Sans Serif"/>
              </a:rPr>
              <a:t>ğ</a:t>
            </a:r>
            <a:r>
              <a:rPr sz="2000" spc="-5" dirty="0">
                <a:latin typeface="Microsoft Sans Serif"/>
                <a:cs typeface="Microsoft Sans Serif"/>
              </a:rPr>
              <a:t>an</a:t>
            </a:r>
            <a:endParaRPr sz="2000" dirty="0">
              <a:latin typeface="Microsoft Sans Serif"/>
              <a:cs typeface="Microsoft Sans Serif"/>
            </a:endParaRPr>
          </a:p>
          <a:p>
            <a:pPr marL="378460" indent="-284480">
              <a:lnSpc>
                <a:spcPct val="100000"/>
              </a:lnSpc>
              <a:spcBef>
                <a:spcPts val="385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379095" algn="l"/>
              </a:tabLst>
            </a:pPr>
            <a:r>
              <a:rPr sz="2000" dirty="0">
                <a:latin typeface="Microsoft Sans Serif"/>
                <a:cs typeface="Microsoft Sans Serif"/>
              </a:rPr>
              <a:t>Prof. </a:t>
            </a:r>
            <a:r>
              <a:rPr sz="2000" spc="-10" dirty="0" err="1">
                <a:latin typeface="Microsoft Sans Serif"/>
                <a:cs typeface="Microsoft Sans Serif"/>
              </a:rPr>
              <a:t>Bengi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Ertuna</a:t>
            </a:r>
            <a:endParaRPr sz="2000" dirty="0">
              <a:latin typeface="Microsoft Sans Serif"/>
              <a:cs typeface="Microsoft Sans Serif"/>
            </a:endParaRPr>
          </a:p>
          <a:p>
            <a:pPr marL="378460" indent="-284480">
              <a:lnSpc>
                <a:spcPct val="100000"/>
              </a:lnSpc>
              <a:spcBef>
                <a:spcPts val="385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379095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Prof.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10" dirty="0" err="1">
                <a:latin typeface="Microsoft Sans Serif"/>
                <a:cs typeface="Microsoft Sans Serif"/>
              </a:rPr>
              <a:t>Kıvanç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İnelmen</a:t>
            </a:r>
            <a:endParaRPr sz="2000" dirty="0">
              <a:latin typeface="Microsoft Sans Serif"/>
              <a:cs typeface="Microsoft Sans Serif"/>
            </a:endParaRPr>
          </a:p>
          <a:p>
            <a:pPr marL="378460" indent="-284480">
              <a:lnSpc>
                <a:spcPct val="100000"/>
              </a:lnSpc>
              <a:spcBef>
                <a:spcPts val="385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379095" algn="l"/>
              </a:tabLst>
            </a:pPr>
            <a:r>
              <a:rPr lang="en-US" sz="2000" spc="-5" dirty="0">
                <a:latin typeface="Microsoft Sans Serif"/>
                <a:cs typeface="Microsoft Sans Serif"/>
              </a:rPr>
              <a:t>Assoc. Prof. </a:t>
            </a:r>
            <a:r>
              <a:rPr sz="2000" spc="-5" dirty="0">
                <a:latin typeface="Microsoft Sans Serif"/>
                <a:cs typeface="Microsoft Sans Serif"/>
              </a:rPr>
              <a:t>Ezgi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Erkmen</a:t>
            </a:r>
          </a:p>
          <a:p>
            <a:pPr marL="378460" indent="-284480">
              <a:lnSpc>
                <a:spcPct val="100000"/>
              </a:lnSpc>
              <a:spcBef>
                <a:spcPts val="384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379095" algn="l"/>
              </a:tabLst>
            </a:pPr>
            <a:r>
              <a:rPr lang="en-US" sz="2000" spc="-5" dirty="0">
                <a:latin typeface="Microsoft Sans Serif"/>
                <a:cs typeface="Microsoft Sans Serif"/>
              </a:rPr>
              <a:t>Assoc. Prof. </a:t>
            </a:r>
            <a:r>
              <a:rPr sz="2000" spc="-5" dirty="0">
                <a:latin typeface="Microsoft Sans Serif"/>
                <a:cs typeface="Microsoft Sans Serif"/>
              </a:rPr>
              <a:t>A</a:t>
            </a:r>
            <a:r>
              <a:rPr sz="2000" spc="-15" dirty="0">
                <a:latin typeface="Microsoft Sans Serif"/>
                <a:cs typeface="Microsoft Sans Serif"/>
              </a:rPr>
              <a:t>h</a:t>
            </a:r>
            <a:r>
              <a:rPr sz="2000" dirty="0">
                <a:latin typeface="Microsoft Sans Serif"/>
                <a:cs typeface="Microsoft Sans Serif"/>
              </a:rPr>
              <a:t>met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Uş</a:t>
            </a:r>
            <a:r>
              <a:rPr sz="2000" spc="-10" dirty="0">
                <a:latin typeface="Microsoft Sans Serif"/>
                <a:cs typeface="Microsoft Sans Serif"/>
              </a:rPr>
              <a:t>a</a:t>
            </a:r>
            <a:r>
              <a:rPr sz="2000" spc="25" dirty="0">
                <a:latin typeface="Microsoft Sans Serif"/>
                <a:cs typeface="Microsoft Sans Serif"/>
              </a:rPr>
              <a:t>klı</a:t>
            </a:r>
            <a:endParaRPr sz="2000" dirty="0">
              <a:latin typeface="Microsoft Sans Serif"/>
              <a:cs typeface="Microsoft Sans Serif"/>
            </a:endParaRPr>
          </a:p>
          <a:p>
            <a:pPr marL="378460" indent="-284480">
              <a:lnSpc>
                <a:spcPct val="100000"/>
              </a:lnSpc>
              <a:spcBef>
                <a:spcPts val="380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379095" algn="l"/>
              </a:tabLst>
            </a:pPr>
            <a:r>
              <a:rPr lang="en-US" sz="2000" spc="-40" dirty="0">
                <a:latin typeface="Microsoft Sans Serif"/>
                <a:cs typeface="Microsoft Sans Serif"/>
              </a:rPr>
              <a:t>Assist. Prof. </a:t>
            </a:r>
            <a:r>
              <a:rPr sz="2000" spc="-5" dirty="0" err="1">
                <a:latin typeface="Microsoft Sans Serif"/>
                <a:cs typeface="Microsoft Sans Serif"/>
              </a:rPr>
              <a:t>Evinç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Doğan</a:t>
            </a:r>
            <a:endParaRPr sz="2000" dirty="0">
              <a:latin typeface="Microsoft Sans Serif"/>
              <a:cs typeface="Microsoft Sans Serif"/>
            </a:endParaRPr>
          </a:p>
          <a:p>
            <a:pPr marL="378460" marR="81280" indent="-283845">
              <a:lnSpc>
                <a:spcPts val="1939"/>
              </a:lnSpc>
              <a:spcBef>
                <a:spcPts val="635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379095" algn="l"/>
              </a:tabLst>
            </a:pPr>
            <a:r>
              <a:rPr lang="en-US" sz="2000" spc="-40" dirty="0">
                <a:latin typeface="Microsoft Sans Serif"/>
                <a:cs typeface="Microsoft Sans Serif"/>
              </a:rPr>
              <a:t>Assist. Prof. </a:t>
            </a:r>
            <a:r>
              <a:rPr sz="2000" spc="-10" dirty="0">
                <a:latin typeface="Microsoft Sans Serif"/>
                <a:cs typeface="Microsoft Sans Serif"/>
              </a:rPr>
              <a:t>Duygu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Salman- </a:t>
            </a:r>
            <a:r>
              <a:rPr sz="2000" spc="-46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Öztürk</a:t>
            </a:r>
          </a:p>
          <a:p>
            <a:pPr marL="378460" indent="-284480">
              <a:lnSpc>
                <a:spcPct val="100000"/>
              </a:lnSpc>
              <a:spcBef>
                <a:spcPts val="360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379095" algn="l"/>
              </a:tabLst>
            </a:pPr>
            <a:r>
              <a:rPr lang="en-US" sz="2000" spc="-40" dirty="0" smtClean="0">
                <a:latin typeface="Microsoft Sans Serif"/>
                <a:cs typeface="Microsoft Sans Serif"/>
              </a:rPr>
              <a:t>Lecturer Dr. </a:t>
            </a:r>
            <a:r>
              <a:rPr sz="2000" spc="-5" dirty="0" err="1" smtClean="0">
                <a:latin typeface="Microsoft Sans Serif"/>
                <a:cs typeface="Microsoft Sans Serif"/>
              </a:rPr>
              <a:t>Nevra</a:t>
            </a:r>
            <a:r>
              <a:rPr sz="2000" spc="15" dirty="0" smtClean="0">
                <a:latin typeface="Microsoft Sans Serif"/>
                <a:cs typeface="Microsoft Sans Serif"/>
              </a:rPr>
              <a:t> </a:t>
            </a:r>
            <a:r>
              <a:rPr sz="2000" spc="10" dirty="0">
                <a:latin typeface="Microsoft Sans Serif"/>
                <a:cs typeface="Microsoft Sans Serif"/>
              </a:rPr>
              <a:t>Ersarı</a:t>
            </a:r>
            <a:endParaRPr sz="2000" dirty="0">
              <a:latin typeface="Microsoft Sans Serif"/>
              <a:cs typeface="Microsoft Sans Serif"/>
            </a:endParaRPr>
          </a:p>
          <a:p>
            <a:pPr marL="378460" indent="-284480">
              <a:lnSpc>
                <a:spcPct val="100000"/>
              </a:lnSpc>
              <a:spcBef>
                <a:spcPts val="385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379095" algn="l"/>
              </a:tabLst>
            </a:pPr>
            <a:r>
              <a:rPr lang="en-US" sz="2000" spc="-25" dirty="0">
                <a:latin typeface="Microsoft Sans Serif"/>
                <a:cs typeface="Microsoft Sans Serif"/>
              </a:rPr>
              <a:t>Lecturer </a:t>
            </a:r>
            <a:r>
              <a:rPr sz="2000" spc="-10" dirty="0" err="1">
                <a:latin typeface="Microsoft Sans Serif"/>
                <a:cs typeface="Microsoft Sans Serif"/>
              </a:rPr>
              <a:t>Cüneyt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lang="en-US" sz="2000" spc="-55" dirty="0" smtClean="0">
                <a:latin typeface="Microsoft Sans Serif"/>
                <a:cs typeface="Microsoft Sans Serif"/>
              </a:rPr>
              <a:t> </a:t>
            </a:r>
            <a:r>
              <a:rPr sz="2000" spc="-5" dirty="0" err="1" smtClean="0">
                <a:latin typeface="Microsoft Sans Serif"/>
                <a:cs typeface="Microsoft Sans Serif"/>
              </a:rPr>
              <a:t>Argun</a:t>
            </a:r>
            <a:r>
              <a:rPr sz="2000" spc="20" dirty="0" smtClean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Genç</a:t>
            </a:r>
            <a:endParaRPr sz="2000" dirty="0">
              <a:latin typeface="Microsoft Sans Serif"/>
              <a:cs typeface="Microsoft Sans Serif"/>
            </a:endParaRPr>
          </a:p>
          <a:p>
            <a:pPr marL="378460" indent="-284480">
              <a:lnSpc>
                <a:spcPct val="100000"/>
              </a:lnSpc>
              <a:spcBef>
                <a:spcPts val="385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379095" algn="l"/>
              </a:tabLst>
            </a:pPr>
            <a:r>
              <a:rPr lang="en-US" sz="2000" spc="-35" dirty="0">
                <a:latin typeface="Microsoft Sans Serif"/>
                <a:cs typeface="Microsoft Sans Serif"/>
              </a:rPr>
              <a:t>Res. Assist. </a:t>
            </a:r>
            <a:r>
              <a:rPr sz="2000" spc="-5" dirty="0">
                <a:latin typeface="Microsoft Sans Serif"/>
                <a:cs typeface="Microsoft Sans Serif"/>
              </a:rPr>
              <a:t>Ceren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İlayda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Başol</a:t>
            </a:r>
            <a:endParaRPr sz="2000" dirty="0">
              <a:latin typeface="Microsoft Sans Serif"/>
              <a:cs typeface="Microsoft Sans Serif"/>
            </a:endParaRPr>
          </a:p>
          <a:p>
            <a:pPr marL="378460" indent="-284480">
              <a:lnSpc>
                <a:spcPct val="100000"/>
              </a:lnSpc>
              <a:spcBef>
                <a:spcPts val="385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379095" algn="l"/>
              </a:tabLst>
            </a:pPr>
            <a:r>
              <a:rPr lang="en-US" sz="2000" spc="-35" dirty="0">
                <a:latin typeface="Microsoft Sans Serif"/>
                <a:cs typeface="Microsoft Sans Serif"/>
              </a:rPr>
              <a:t>Res. Assist. </a:t>
            </a:r>
            <a:r>
              <a:rPr sz="2000" spc="-5" dirty="0">
                <a:latin typeface="Microsoft Sans Serif"/>
                <a:cs typeface="Microsoft Sans Serif"/>
              </a:rPr>
              <a:t>M</a:t>
            </a:r>
            <a:r>
              <a:rPr lang="en-US" sz="2000" spc="-5" dirty="0">
                <a:latin typeface="Microsoft Sans Serif"/>
                <a:cs typeface="Microsoft Sans Serif"/>
              </a:rPr>
              <a:t>u</a:t>
            </a:r>
            <a:r>
              <a:rPr sz="2000" spc="-5" dirty="0">
                <a:latin typeface="Microsoft Sans Serif"/>
                <a:cs typeface="Microsoft Sans Serif"/>
              </a:rPr>
              <a:t>teber</a:t>
            </a:r>
            <a:r>
              <a:rPr sz="2000" spc="-15" dirty="0">
                <a:latin typeface="Microsoft Sans Serif"/>
                <a:cs typeface="Microsoft Sans Serif"/>
              </a:rPr>
              <a:t> Tuzcu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52434" y="1122780"/>
            <a:ext cx="3178684" cy="3242553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lang="en-US" sz="2000" b="1" spc="-60" dirty="0" smtClean="0">
                <a:solidFill>
                  <a:srgbClr val="4363A7"/>
                </a:solidFill>
                <a:latin typeface="Arial"/>
                <a:cs typeface="Arial"/>
              </a:rPr>
              <a:t>PART TIME</a:t>
            </a:r>
            <a:endParaRPr sz="2000" dirty="0">
              <a:latin typeface="Arial"/>
              <a:cs typeface="Arial"/>
            </a:endParaRPr>
          </a:p>
          <a:p>
            <a:pPr marL="378460" indent="-283845">
              <a:lnSpc>
                <a:spcPct val="100000"/>
              </a:lnSpc>
              <a:spcBef>
                <a:spcPts val="380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378460" algn="l"/>
              </a:tabLst>
            </a:pPr>
            <a:r>
              <a:rPr lang="en-US" sz="2000" spc="-10" dirty="0" smtClean="0">
                <a:latin typeface="Microsoft Sans Serif"/>
                <a:cs typeface="Microsoft Sans Serif"/>
              </a:rPr>
              <a:t>Dr. </a:t>
            </a:r>
            <a:r>
              <a:rPr sz="2000" dirty="0" err="1" smtClean="0">
                <a:latin typeface="Microsoft Sans Serif"/>
                <a:cs typeface="Microsoft Sans Serif"/>
              </a:rPr>
              <a:t>Ak</a:t>
            </a:r>
            <a:r>
              <a:rPr sz="2000" spc="-10" dirty="0" err="1" smtClean="0">
                <a:latin typeface="Microsoft Sans Serif"/>
                <a:cs typeface="Microsoft Sans Serif"/>
              </a:rPr>
              <a:t>g</a:t>
            </a:r>
            <a:r>
              <a:rPr sz="2000" spc="-5" dirty="0" err="1" smtClean="0">
                <a:latin typeface="Microsoft Sans Serif"/>
                <a:cs typeface="Microsoft Sans Serif"/>
              </a:rPr>
              <a:t>ü</a:t>
            </a:r>
            <a:r>
              <a:rPr sz="2000" dirty="0" err="1" smtClean="0">
                <a:latin typeface="Microsoft Sans Serif"/>
                <a:cs typeface="Microsoft Sans Serif"/>
              </a:rPr>
              <a:t>n</a:t>
            </a:r>
            <a:r>
              <a:rPr sz="2000" spc="25" dirty="0" smtClean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İlh</a:t>
            </a:r>
            <a:r>
              <a:rPr sz="2000" spc="-15" dirty="0">
                <a:latin typeface="Microsoft Sans Serif"/>
                <a:cs typeface="Microsoft Sans Serif"/>
              </a:rPr>
              <a:t>a</a:t>
            </a:r>
            <a:r>
              <a:rPr sz="2000" dirty="0">
                <a:latin typeface="Microsoft Sans Serif"/>
                <a:cs typeface="Microsoft Sans Serif"/>
              </a:rPr>
              <a:t>n</a:t>
            </a:r>
          </a:p>
          <a:p>
            <a:pPr marL="378460" indent="-283845">
              <a:lnSpc>
                <a:spcPct val="100000"/>
              </a:lnSpc>
              <a:spcBef>
                <a:spcPts val="390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378460" algn="l"/>
              </a:tabLst>
            </a:pPr>
            <a:r>
              <a:rPr lang="en-US" sz="2000" spc="-60" dirty="0">
                <a:latin typeface="Microsoft Sans Serif"/>
                <a:cs typeface="Microsoft Sans Serif"/>
              </a:rPr>
              <a:t>Lawyer</a:t>
            </a:r>
            <a:r>
              <a:rPr sz="2000" spc="-5" dirty="0">
                <a:latin typeface="Microsoft Sans Serif"/>
                <a:cs typeface="Microsoft Sans Serif"/>
              </a:rPr>
              <a:t> İlker Ünsever</a:t>
            </a:r>
            <a:endParaRPr sz="2000" dirty="0">
              <a:latin typeface="Microsoft Sans Serif"/>
              <a:cs typeface="Microsoft Sans Serif"/>
            </a:endParaRPr>
          </a:p>
          <a:p>
            <a:pPr marL="378460" indent="-283845">
              <a:lnSpc>
                <a:spcPct val="100000"/>
              </a:lnSpc>
              <a:spcBef>
                <a:spcPts val="380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378460" algn="l"/>
              </a:tabLst>
            </a:pPr>
            <a:r>
              <a:rPr sz="2000" spc="-15" dirty="0">
                <a:latin typeface="Microsoft Sans Serif"/>
                <a:cs typeface="Microsoft Sans Serif"/>
              </a:rPr>
              <a:t>Eylem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Atalay</a:t>
            </a:r>
            <a:endParaRPr sz="2000" dirty="0">
              <a:latin typeface="Microsoft Sans Serif"/>
              <a:cs typeface="Microsoft Sans Serif"/>
            </a:endParaRPr>
          </a:p>
          <a:p>
            <a:pPr marL="378460" indent="-283845">
              <a:lnSpc>
                <a:spcPct val="100000"/>
              </a:lnSpc>
              <a:spcBef>
                <a:spcPts val="385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378460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Petek Göker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Erkose</a:t>
            </a:r>
          </a:p>
          <a:p>
            <a:pPr marL="378460" indent="-283845">
              <a:lnSpc>
                <a:spcPct val="100000"/>
              </a:lnSpc>
              <a:spcBef>
                <a:spcPts val="385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378460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Arif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Microsoft Sans Serif"/>
                <a:cs typeface="Microsoft Sans Serif"/>
              </a:rPr>
              <a:t>Kılınçarslan</a:t>
            </a:r>
            <a:endParaRPr sz="2000" dirty="0">
              <a:latin typeface="Microsoft Sans Serif"/>
              <a:cs typeface="Microsoft Sans Serif"/>
            </a:endParaRPr>
          </a:p>
          <a:p>
            <a:pPr marL="378460" indent="-283845">
              <a:lnSpc>
                <a:spcPct val="100000"/>
              </a:lnSpc>
              <a:spcBef>
                <a:spcPts val="385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378460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Özlem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Kınık</a:t>
            </a:r>
            <a:endParaRPr sz="2000" dirty="0">
              <a:latin typeface="Microsoft Sans Serif"/>
              <a:cs typeface="Microsoft Sans Serif"/>
            </a:endParaRPr>
          </a:p>
          <a:p>
            <a:pPr marL="378460" indent="-283845">
              <a:lnSpc>
                <a:spcPct val="100000"/>
              </a:lnSpc>
              <a:spcBef>
                <a:spcPts val="385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378460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Burçak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Gülen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Morhayım</a:t>
            </a:r>
          </a:p>
          <a:p>
            <a:pPr marL="378460" indent="-283845">
              <a:lnSpc>
                <a:spcPct val="100000"/>
              </a:lnSpc>
              <a:spcBef>
                <a:spcPts val="385"/>
              </a:spcBef>
              <a:buClr>
                <a:srgbClr val="4363A7"/>
              </a:buClr>
              <a:buSzPct val="80555"/>
              <a:buFont typeface="Wingdings"/>
              <a:buChar char=""/>
              <a:tabLst>
                <a:tab pos="378460" algn="l"/>
              </a:tabLst>
            </a:pPr>
            <a:r>
              <a:rPr sz="2000" dirty="0">
                <a:latin typeface="Microsoft Sans Serif"/>
                <a:cs typeface="Microsoft Sans Serif"/>
              </a:rPr>
              <a:t>Mustafa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Devrim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Yalçın</a:t>
            </a:r>
            <a:endParaRPr sz="2000" dirty="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5949696"/>
            <a:ext cx="672084" cy="7193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6680" y="228600"/>
            <a:ext cx="5705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4363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STAFF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43661"/>
            <a:ext cx="7793532" cy="1104139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PROJECTS AND STRATEGIC PARTNERSHIPS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752600"/>
            <a:ext cx="7886394" cy="5509200"/>
          </a:xfrm>
        </p:spPr>
        <p:txBody>
          <a:bodyPr/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4363A7"/>
              </a:buClr>
              <a:buFont typeface="Wingdings" panose="05000000000000000000" pitchFamily="2" charset="2"/>
              <a:buChar char="v"/>
            </a:pPr>
            <a:r>
              <a:rPr lang="en-US" altLang="en-US" sz="22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 Analysis Roadmap for Tourism Development in Cappadocia prepared for AHİLER Development Agency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4363A7"/>
              </a:buClr>
              <a:buFont typeface="Wingdings" panose="05000000000000000000" pitchFamily="2" charset="2"/>
              <a:buChar char="v"/>
            </a:pPr>
            <a:r>
              <a:rPr lang="en-US" altLang="en-US" sz="22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Thrace Sustainable Tourism Master Plan, prepared jointly with the Thrace Development Agency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4363A7"/>
              </a:buClr>
              <a:buFont typeface="Wingdings" panose="05000000000000000000" pitchFamily="2" charset="2"/>
              <a:buChar char="v"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‘Sustainable Tourism’ project with the UNDP and </a:t>
            </a: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Anadolu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Efes</a:t>
            </a:r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4363A7"/>
              </a:buClr>
              <a:buFont typeface="Wingdings" panose="05000000000000000000" pitchFamily="2" charset="2"/>
              <a:buChar char="v"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European Union project on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“Improving the Quality of Food and Beverage Vocational Education Schools in the Thrace Region" "360 Degrees View of Istanbul Hotels" jointly run with TUROB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4363A7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Sustainable tourism development projects organized continuously with San Diego State University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4363A7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Joint project with George Washington University, supported by the UNWTO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604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143001" y="1392910"/>
            <a:ext cx="7498714" cy="402930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03530" indent="-291465">
              <a:lnSpc>
                <a:spcPct val="100000"/>
              </a:lnSpc>
              <a:spcBef>
                <a:spcPts val="700"/>
              </a:spcBef>
              <a:spcAft>
                <a:spcPts val="600"/>
              </a:spcAft>
              <a:buClr>
                <a:srgbClr val="4363A7"/>
              </a:buClr>
              <a:buSzPct val="76562"/>
              <a:buFont typeface="Wingdings"/>
              <a:buChar char=""/>
              <a:tabLst>
                <a:tab pos="304165" algn="l"/>
              </a:tabLst>
            </a:pPr>
            <a:r>
              <a:rPr lang="en-US" sz="2800" spc="-25" dirty="0">
                <a:latin typeface="Microsoft Sans Serif"/>
                <a:cs typeface="Microsoft Sans Serif"/>
              </a:rPr>
              <a:t>Tourism and travel industry</a:t>
            </a:r>
            <a:r>
              <a:rPr sz="2800" spc="-5" dirty="0">
                <a:latin typeface="Microsoft Sans Serif"/>
                <a:cs typeface="Microsoft Sans Serif"/>
              </a:rPr>
              <a:t>: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18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lang="en-US" sz="2800" spc="-5" dirty="0">
                <a:latin typeface="Microsoft Sans Serif"/>
                <a:cs typeface="Microsoft Sans Serif"/>
              </a:rPr>
              <a:t>courses</a:t>
            </a:r>
            <a:endParaRPr sz="2800" dirty="0">
              <a:latin typeface="Microsoft Sans Serif"/>
              <a:cs typeface="Microsoft Sans Serif"/>
            </a:endParaRPr>
          </a:p>
          <a:p>
            <a:pPr marL="303530" indent="-291465">
              <a:lnSpc>
                <a:spcPct val="100000"/>
              </a:lnSpc>
              <a:spcBef>
                <a:spcPts val="605"/>
              </a:spcBef>
              <a:spcAft>
                <a:spcPts val="600"/>
              </a:spcAft>
              <a:buClr>
                <a:srgbClr val="4363A7"/>
              </a:buClr>
              <a:buSzPct val="76562"/>
              <a:buFont typeface="Wingdings"/>
              <a:buChar char=""/>
              <a:tabLst>
                <a:tab pos="304165" algn="l"/>
              </a:tabLst>
            </a:pPr>
            <a:r>
              <a:rPr lang="en-US" sz="2800" spc="-5" dirty="0">
                <a:latin typeface="Microsoft Sans Serif"/>
                <a:cs typeface="Microsoft Sans Serif"/>
              </a:rPr>
              <a:t>Business and management</a:t>
            </a:r>
            <a:r>
              <a:rPr sz="2800" spc="-5" dirty="0">
                <a:latin typeface="Microsoft Sans Serif"/>
                <a:cs typeface="Microsoft Sans Serif"/>
              </a:rPr>
              <a:t>: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18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lang="en-US" sz="2800" spc="-5" dirty="0">
                <a:latin typeface="Microsoft Sans Serif"/>
                <a:cs typeface="Microsoft Sans Serif"/>
              </a:rPr>
              <a:t>courses</a:t>
            </a:r>
            <a:endParaRPr sz="2800" dirty="0">
              <a:latin typeface="Microsoft Sans Serif"/>
              <a:cs typeface="Microsoft Sans Serif"/>
            </a:endParaRPr>
          </a:p>
          <a:p>
            <a:pPr marL="303530" indent="-29146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363A7"/>
              </a:buClr>
              <a:buSzPct val="76562"/>
              <a:buFont typeface="Wingdings"/>
              <a:buChar char=""/>
              <a:tabLst>
                <a:tab pos="304165" algn="l"/>
              </a:tabLst>
            </a:pPr>
            <a:r>
              <a:rPr lang="en-US" sz="2800" dirty="0">
                <a:latin typeface="Microsoft Sans Serif"/>
                <a:cs typeface="Microsoft Sans Serif"/>
              </a:rPr>
              <a:t>Law and social sciences</a:t>
            </a:r>
            <a:r>
              <a:rPr sz="2800" spc="-15" dirty="0">
                <a:latin typeface="Microsoft Sans Serif"/>
                <a:cs typeface="Microsoft Sans Serif"/>
              </a:rPr>
              <a:t>: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12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lang="en-US" sz="2800" spc="-5" dirty="0">
                <a:latin typeface="Microsoft Sans Serif"/>
                <a:cs typeface="Microsoft Sans Serif"/>
              </a:rPr>
              <a:t>courses</a:t>
            </a:r>
            <a:endParaRPr sz="2800" dirty="0">
              <a:latin typeface="Microsoft Sans Serif"/>
              <a:cs typeface="Microsoft Sans Serif"/>
            </a:endParaRPr>
          </a:p>
          <a:p>
            <a:pPr marL="303530" indent="-29146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363A7"/>
              </a:buClr>
              <a:buSzPct val="76562"/>
              <a:buFont typeface="Wingdings"/>
              <a:buChar char=""/>
              <a:tabLst>
                <a:tab pos="304165" algn="l"/>
              </a:tabLst>
            </a:pPr>
            <a:r>
              <a:rPr lang="en-US" sz="2800" spc="-5" dirty="0">
                <a:latin typeface="Microsoft Sans Serif"/>
                <a:cs typeface="Microsoft Sans Serif"/>
              </a:rPr>
              <a:t>Economics and finance</a:t>
            </a:r>
            <a:r>
              <a:rPr sz="2800" spc="-5" dirty="0">
                <a:latin typeface="Microsoft Sans Serif"/>
                <a:cs typeface="Microsoft Sans Serif"/>
              </a:rPr>
              <a:t>: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6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lang="en-US" sz="2800" spc="-5" dirty="0">
                <a:latin typeface="Microsoft Sans Serif"/>
                <a:cs typeface="Microsoft Sans Serif"/>
              </a:rPr>
              <a:t>courses</a:t>
            </a:r>
            <a:endParaRPr sz="2800" dirty="0">
              <a:latin typeface="Microsoft Sans Serif"/>
              <a:cs typeface="Microsoft Sans Serif"/>
            </a:endParaRPr>
          </a:p>
          <a:p>
            <a:pPr marL="303530" indent="-29146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363A7"/>
              </a:buClr>
              <a:buSzPct val="76562"/>
              <a:buFont typeface="Wingdings"/>
              <a:buChar char=""/>
              <a:tabLst>
                <a:tab pos="304165" algn="l"/>
              </a:tabLst>
            </a:pPr>
            <a:r>
              <a:rPr lang="en-US" sz="2800" spc="-5" dirty="0">
                <a:latin typeface="Microsoft Sans Serif"/>
                <a:cs typeface="Microsoft Sans Serif"/>
              </a:rPr>
              <a:t>Math and statistics</a:t>
            </a:r>
            <a:r>
              <a:rPr sz="2800" spc="-10" dirty="0">
                <a:latin typeface="Microsoft Sans Serif"/>
                <a:cs typeface="Microsoft Sans Serif"/>
              </a:rPr>
              <a:t>: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4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lang="en-US" sz="2800" spc="-5" dirty="0">
                <a:latin typeface="Microsoft Sans Serif"/>
                <a:cs typeface="Microsoft Sans Serif"/>
              </a:rPr>
              <a:t>courses</a:t>
            </a:r>
            <a:endParaRPr sz="2800" dirty="0">
              <a:latin typeface="Microsoft Sans Serif"/>
              <a:cs typeface="Microsoft Sans Serif"/>
            </a:endParaRPr>
          </a:p>
          <a:p>
            <a:pPr marL="303530" indent="-29146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363A7"/>
              </a:buClr>
              <a:buSzPct val="76562"/>
              <a:buFont typeface="Wingdings"/>
              <a:buChar char=""/>
              <a:tabLst>
                <a:tab pos="304165" algn="l"/>
              </a:tabLst>
            </a:pPr>
            <a:r>
              <a:rPr lang="en-US" sz="2800" spc="-5" dirty="0">
                <a:latin typeface="Microsoft Sans Serif"/>
                <a:cs typeface="Microsoft Sans Serif"/>
              </a:rPr>
              <a:t>Foreign language</a:t>
            </a:r>
            <a:r>
              <a:rPr sz="2800" spc="-15" dirty="0">
                <a:latin typeface="Microsoft Sans Serif"/>
                <a:cs typeface="Microsoft Sans Serif"/>
              </a:rPr>
              <a:t>: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(</a:t>
            </a:r>
            <a:r>
              <a:rPr lang="en-US" sz="2800" spc="-5" dirty="0">
                <a:latin typeface="Microsoft Sans Serif"/>
                <a:cs typeface="Microsoft Sans Serif"/>
              </a:rPr>
              <a:t>minimum</a:t>
            </a:r>
            <a:r>
              <a:rPr sz="2800" spc="-5" dirty="0">
                <a:latin typeface="Microsoft Sans Serif"/>
                <a:cs typeface="Microsoft Sans Serif"/>
              </a:rPr>
              <a:t>)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4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lang="en-US" sz="2800" spc="-10" dirty="0">
                <a:latin typeface="Microsoft Sans Serif"/>
                <a:cs typeface="Microsoft Sans Serif"/>
              </a:rPr>
              <a:t>courses</a:t>
            </a:r>
            <a:endParaRPr sz="2800" dirty="0">
              <a:latin typeface="Microsoft Sans Serif"/>
              <a:cs typeface="Microsoft Sans Serif"/>
            </a:endParaRPr>
          </a:p>
          <a:p>
            <a:pPr marL="303530" indent="-29146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363A7"/>
              </a:buClr>
              <a:buSzPct val="76562"/>
              <a:buFont typeface="Wingdings"/>
              <a:buChar char=""/>
              <a:tabLst>
                <a:tab pos="304165" algn="l"/>
              </a:tabLst>
            </a:pPr>
            <a:r>
              <a:rPr lang="en-US" sz="2800" spc="15" dirty="0">
                <a:latin typeface="Microsoft Sans Serif"/>
                <a:cs typeface="Microsoft Sans Serif"/>
              </a:rPr>
              <a:t>Research and project</a:t>
            </a:r>
            <a:r>
              <a:rPr sz="2800" spc="-10" dirty="0">
                <a:latin typeface="Microsoft Sans Serif"/>
                <a:cs typeface="Microsoft Sans Serif"/>
              </a:rPr>
              <a:t>: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2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lang="en-US" sz="2800" spc="-5" dirty="0">
                <a:latin typeface="Microsoft Sans Serif"/>
                <a:cs typeface="Microsoft Sans Serif"/>
              </a:rPr>
              <a:t>courses</a:t>
            </a:r>
            <a:endParaRPr sz="2800" dirty="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5949696"/>
            <a:ext cx="672084" cy="7193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81000"/>
            <a:ext cx="29754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4363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414017" y="1361821"/>
            <a:ext cx="3110230" cy="4244752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lang="tr-TR" sz="2400" b="1" spc="-5" dirty="0">
                <a:solidFill>
                  <a:srgbClr val="4363A7"/>
                </a:solidFill>
                <a:latin typeface="Arial"/>
                <a:cs typeface="Arial"/>
              </a:rPr>
              <a:t>SEMESTER 1</a:t>
            </a:r>
            <a:endParaRPr sz="2400" dirty="0">
              <a:latin typeface="Arial"/>
              <a:cs typeface="Arial"/>
            </a:endParaRPr>
          </a:p>
          <a:p>
            <a:pPr marL="355600" marR="66675" indent="-342900">
              <a:spcBef>
                <a:spcPts val="605"/>
              </a:spcBef>
              <a:buClr>
                <a:srgbClr val="4363A7"/>
              </a:buClr>
              <a:buFont typeface="Wingdings"/>
              <a:buChar char=""/>
              <a:tabLst>
                <a:tab pos="355600" algn="l"/>
              </a:tabLst>
            </a:pPr>
            <a:r>
              <a:rPr lang="tr-TR" sz="2400" spc="-5" dirty="0">
                <a:latin typeface="Microsoft Sans Serif"/>
                <a:cs typeface="Microsoft Sans Serif"/>
              </a:rPr>
              <a:t>Math 1</a:t>
            </a:r>
            <a:endParaRPr lang="tr-TR" sz="2400" dirty="0">
              <a:latin typeface="Microsoft Sans Serif"/>
              <a:cs typeface="Microsoft Sans Serif"/>
            </a:endParaRPr>
          </a:p>
          <a:p>
            <a:pPr marL="355600" marR="66675" indent="-342900">
              <a:lnSpc>
                <a:spcPct val="100000"/>
              </a:lnSpc>
              <a:spcBef>
                <a:spcPts val="605"/>
              </a:spcBef>
              <a:buClr>
                <a:srgbClr val="4363A7"/>
              </a:buClr>
              <a:buFont typeface="Wingdings"/>
              <a:buChar char=""/>
              <a:tabLst>
                <a:tab pos="355600" algn="l"/>
              </a:tabLst>
            </a:pPr>
            <a:r>
              <a:rPr lang="en-US" sz="2400" spc="-20" dirty="0" smtClean="0">
                <a:latin typeface="Microsoft Sans Serif"/>
                <a:cs typeface="Microsoft Sans Serif"/>
              </a:rPr>
              <a:t>Introduction</a:t>
            </a:r>
            <a:r>
              <a:rPr lang="tr-TR" sz="2400" spc="-20" dirty="0" smtClean="0">
                <a:latin typeface="Microsoft Sans Serif"/>
                <a:cs typeface="Microsoft Sans Serif"/>
              </a:rPr>
              <a:t> </a:t>
            </a:r>
            <a:r>
              <a:rPr lang="tr-TR" sz="2400" spc="-20" dirty="0">
                <a:latin typeface="Microsoft Sans Serif"/>
                <a:cs typeface="Microsoft Sans Serif"/>
              </a:rPr>
              <a:t>to </a:t>
            </a:r>
            <a:r>
              <a:rPr lang="en-GB" sz="2400" spc="-20" dirty="0">
                <a:latin typeface="Microsoft Sans Serif"/>
                <a:cs typeface="Microsoft Sans Serif"/>
              </a:rPr>
              <a:t>Tourism</a:t>
            </a:r>
            <a:r>
              <a:rPr lang="tr-TR" sz="2400" spc="-20" dirty="0">
                <a:latin typeface="Microsoft Sans Serif"/>
                <a:cs typeface="Microsoft Sans Serif"/>
              </a:rPr>
              <a:t> </a:t>
            </a:r>
            <a:r>
              <a:rPr lang="en-US" sz="2400" spc="-20" dirty="0" smtClean="0">
                <a:latin typeface="Microsoft Sans Serif"/>
                <a:cs typeface="Microsoft Sans Serif"/>
              </a:rPr>
              <a:t>Industry</a:t>
            </a:r>
            <a:endParaRPr lang="en-US" sz="2400" dirty="0" smtClean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Font typeface="Wingdings"/>
              <a:buChar char=""/>
              <a:tabLst>
                <a:tab pos="355600" algn="l"/>
              </a:tabLst>
            </a:pPr>
            <a:r>
              <a:rPr lang="tr-TR" sz="2400" spc="-10" dirty="0" smtClean="0">
                <a:latin typeface="Microsoft Sans Serif"/>
                <a:cs typeface="Microsoft Sans Serif"/>
              </a:rPr>
              <a:t>Anatolian </a:t>
            </a:r>
            <a:r>
              <a:rPr lang="en-US" sz="2400" spc="-10" dirty="0" smtClean="0">
                <a:latin typeface="Microsoft Sans Serif"/>
                <a:cs typeface="Microsoft Sans Serif"/>
              </a:rPr>
              <a:t>Civilizations</a:t>
            </a:r>
            <a:endParaRPr lang="en-US" sz="2400" dirty="0" smtClean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Font typeface="Wingdings"/>
              <a:buChar char=""/>
              <a:tabLst>
                <a:tab pos="355600" algn="l"/>
              </a:tabLst>
            </a:pPr>
            <a:r>
              <a:rPr lang="en-US" sz="2400" spc="-5" dirty="0" smtClean="0">
                <a:latin typeface="Microsoft Sans Serif"/>
                <a:cs typeface="Microsoft Sans Serif"/>
              </a:rPr>
              <a:t>Economics</a:t>
            </a:r>
            <a:r>
              <a:rPr lang="tr-TR" sz="2400" spc="-5" dirty="0" smtClean="0">
                <a:latin typeface="Microsoft Sans Serif"/>
                <a:cs typeface="Microsoft Sans Serif"/>
              </a:rPr>
              <a:t> </a:t>
            </a:r>
            <a:r>
              <a:rPr lang="tr-TR" sz="2400" spc="-5" dirty="0">
                <a:latin typeface="Microsoft Sans Serif"/>
                <a:cs typeface="Microsoft Sans Serif"/>
              </a:rPr>
              <a:t>1</a:t>
            </a:r>
            <a:endParaRPr sz="24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Font typeface="Wingdings"/>
              <a:buChar char=""/>
              <a:tabLst>
                <a:tab pos="355600" algn="l"/>
              </a:tabLst>
            </a:pPr>
            <a:r>
              <a:rPr lang="en-US" sz="2400" spc="-10" dirty="0" smtClean="0">
                <a:latin typeface="Microsoft Sans Serif"/>
                <a:cs typeface="Microsoft Sans Serif"/>
              </a:rPr>
              <a:t>Introduction</a:t>
            </a:r>
            <a:r>
              <a:rPr lang="tr-TR" sz="2400" spc="-10" dirty="0" smtClean="0">
                <a:latin typeface="Microsoft Sans Serif"/>
                <a:cs typeface="Microsoft Sans Serif"/>
              </a:rPr>
              <a:t> </a:t>
            </a:r>
            <a:r>
              <a:rPr lang="tr-TR" sz="2400" spc="-10" dirty="0">
                <a:latin typeface="Microsoft Sans Serif"/>
                <a:cs typeface="Microsoft Sans Serif"/>
              </a:rPr>
              <a:t>to Psychology</a:t>
            </a:r>
            <a:endParaRPr sz="24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Font typeface="Wingdings"/>
              <a:buChar char=""/>
              <a:tabLst>
                <a:tab pos="355600" algn="l"/>
              </a:tabLst>
            </a:pPr>
            <a:r>
              <a:rPr lang="en-US" sz="2400" spc="-5" dirty="0" smtClean="0">
                <a:latin typeface="Microsoft Sans Serif"/>
                <a:cs typeface="Microsoft Sans Serif"/>
              </a:rPr>
              <a:t>Elective</a:t>
            </a:r>
            <a:endParaRPr lang="en-US" sz="24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66056" y="1361821"/>
            <a:ext cx="3344544" cy="4244752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lang="tr-TR" sz="2400" b="1" spc="-5" dirty="0">
                <a:solidFill>
                  <a:srgbClr val="4363A7"/>
                </a:solidFill>
                <a:latin typeface="Arial"/>
                <a:cs typeface="Arial"/>
              </a:rPr>
              <a:t>SEMESTER 2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spcBef>
                <a:spcPts val="605"/>
              </a:spcBef>
              <a:buClr>
                <a:srgbClr val="4363A7"/>
              </a:buClr>
              <a:buFont typeface="Wingdings"/>
              <a:buChar char=""/>
              <a:tabLst>
                <a:tab pos="356235" algn="l"/>
              </a:tabLst>
            </a:pPr>
            <a:r>
              <a:rPr lang="tr-TR" sz="2400" spc="-5" dirty="0">
                <a:latin typeface="Microsoft Sans Serif"/>
                <a:cs typeface="Microsoft Sans Serif"/>
              </a:rPr>
              <a:t>Math 2</a:t>
            </a:r>
            <a:endParaRPr lang="tr-TR" sz="2400" dirty="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605"/>
              </a:spcBef>
              <a:buClr>
                <a:srgbClr val="4363A7"/>
              </a:buClr>
              <a:buFont typeface="Wingdings"/>
              <a:buChar char=""/>
              <a:tabLst>
                <a:tab pos="356235" algn="l"/>
              </a:tabLst>
            </a:pPr>
            <a:r>
              <a:rPr lang="tr-TR" sz="2400" spc="-5" dirty="0" smtClean="0">
                <a:latin typeface="Microsoft Sans Serif"/>
                <a:cs typeface="Microsoft Sans Serif"/>
              </a:rPr>
              <a:t>Environment </a:t>
            </a:r>
            <a:r>
              <a:rPr lang="tr-TR" sz="2400" spc="-5" dirty="0">
                <a:latin typeface="Microsoft Sans Serif"/>
                <a:cs typeface="Microsoft Sans Serif"/>
              </a:rPr>
              <a:t>and </a:t>
            </a:r>
            <a:r>
              <a:rPr lang="en-US" sz="2400" spc="-5" dirty="0" smtClean="0">
                <a:latin typeface="Microsoft Sans Serif"/>
                <a:cs typeface="Microsoft Sans Serif"/>
              </a:rPr>
              <a:t>Tourism</a:t>
            </a:r>
            <a:endParaRPr lang="en-US" sz="2400" dirty="0" smtClean="0">
              <a:latin typeface="Microsoft Sans Serif"/>
              <a:cs typeface="Microsoft Sans Serif"/>
            </a:endParaRPr>
          </a:p>
          <a:p>
            <a:pPr marL="355600" marR="703580" indent="-343535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Font typeface="Wingdings"/>
              <a:buChar char=""/>
              <a:tabLst>
                <a:tab pos="356235" algn="l"/>
              </a:tabLst>
            </a:pPr>
            <a:r>
              <a:rPr lang="tr-TR" sz="2400" dirty="0" smtClean="0">
                <a:latin typeface="Microsoft Sans Serif"/>
                <a:cs typeface="Microsoft Sans Serif"/>
              </a:rPr>
              <a:t>Business </a:t>
            </a:r>
            <a:r>
              <a:rPr lang="tr-TR" sz="2400" dirty="0">
                <a:latin typeface="Microsoft Sans Serif"/>
                <a:cs typeface="Microsoft Sans Serif"/>
              </a:rPr>
              <a:t>Communication</a:t>
            </a:r>
            <a:endParaRPr sz="2400" dirty="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Font typeface="Wingdings"/>
              <a:buChar char=""/>
              <a:tabLst>
                <a:tab pos="356235" algn="l"/>
              </a:tabLst>
            </a:pPr>
            <a:r>
              <a:rPr lang="en-US" sz="2400" spc="-5" dirty="0" smtClean="0">
                <a:latin typeface="Microsoft Sans Serif"/>
                <a:cs typeface="Microsoft Sans Serif"/>
              </a:rPr>
              <a:t>Economics</a:t>
            </a:r>
            <a:r>
              <a:rPr lang="tr-TR" sz="2400" spc="-5" dirty="0" smtClean="0">
                <a:latin typeface="Microsoft Sans Serif"/>
                <a:cs typeface="Microsoft Sans Serif"/>
              </a:rPr>
              <a:t> </a:t>
            </a:r>
            <a:r>
              <a:rPr lang="tr-TR" sz="2400" spc="-5" dirty="0">
                <a:latin typeface="Microsoft Sans Serif"/>
                <a:cs typeface="Microsoft Sans Serif"/>
              </a:rPr>
              <a:t>2</a:t>
            </a:r>
            <a:endParaRPr sz="2400" dirty="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Font typeface="Wingdings"/>
              <a:buChar char=""/>
              <a:tabLst>
                <a:tab pos="356235" algn="l"/>
              </a:tabLst>
            </a:pPr>
            <a:r>
              <a:rPr lang="en-US" sz="2400" spc="-5" dirty="0" smtClean="0">
                <a:latin typeface="Microsoft Sans Serif"/>
                <a:cs typeface="Microsoft Sans Serif"/>
              </a:rPr>
              <a:t>Principles</a:t>
            </a:r>
            <a:r>
              <a:rPr lang="tr-TR" sz="2400" spc="-5" dirty="0" smtClean="0">
                <a:latin typeface="Microsoft Sans Serif"/>
                <a:cs typeface="Microsoft Sans Serif"/>
              </a:rPr>
              <a:t> </a:t>
            </a:r>
            <a:r>
              <a:rPr lang="tr-TR" sz="2400" spc="-5" dirty="0">
                <a:latin typeface="Microsoft Sans Serif"/>
                <a:cs typeface="Microsoft Sans Serif"/>
              </a:rPr>
              <a:t>of Management</a:t>
            </a:r>
            <a:endParaRPr sz="2400" dirty="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600"/>
              </a:spcBef>
              <a:buClr>
                <a:srgbClr val="4363A7"/>
              </a:buClr>
              <a:buFont typeface="Wingdings"/>
              <a:buChar char=""/>
              <a:tabLst>
                <a:tab pos="356235" algn="l"/>
              </a:tabLst>
            </a:pPr>
            <a:r>
              <a:rPr lang="en-US" sz="2400" spc="-5" dirty="0" smtClean="0">
                <a:latin typeface="Microsoft Sans Serif"/>
                <a:cs typeface="Microsoft Sans Serif"/>
              </a:rPr>
              <a:t>Elective</a:t>
            </a:r>
            <a:endParaRPr lang="en-US" sz="2400" dirty="0">
              <a:latin typeface="Microsoft Sans Serif"/>
              <a:cs typeface="Microsoft Sans Serif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5949696"/>
            <a:ext cx="672084" cy="7193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93CB501-9E15-4990-A97A-A4A6698536DA}"/>
              </a:ext>
            </a:extLst>
          </p:cNvPr>
          <p:cNvSpPr txBox="1"/>
          <p:nvPr/>
        </p:nvSpPr>
        <p:spPr>
          <a:xfrm flipH="1">
            <a:off x="1143000" y="3810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4363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- FRESHMAN</a:t>
            </a:r>
            <a:endParaRPr lang="en-GB" sz="4000" b="1" dirty="0">
              <a:solidFill>
                <a:srgbClr val="4363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363A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1234</Words>
  <Application>Microsoft Office PowerPoint</Application>
  <PresentationFormat>On-screen Show (4:3)</PresentationFormat>
  <Paragraphs>261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inherit</vt:lpstr>
      <vt:lpstr>Microsoft Sans Serif</vt:lpstr>
      <vt:lpstr>Verdana</vt:lpstr>
      <vt:lpstr>Wingdings</vt:lpstr>
      <vt:lpstr>Office Theme</vt:lpstr>
      <vt:lpstr>PowerPoint Presentation</vt:lpstr>
      <vt:lpstr>PowerPoint Presentation</vt:lpstr>
      <vt:lpstr>Quacquarelli Symonds(QS) 2023 Subject-Based World University Rankings</vt:lpstr>
      <vt:lpstr>PowerPoint Presentation</vt:lpstr>
      <vt:lpstr>PowerPoint Presentation</vt:lpstr>
      <vt:lpstr>PowerPoint Presentation</vt:lpstr>
      <vt:lpstr>OUR PROJECTS AND STRATEGIC PARTNERSHIPS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BOĞAZİÇİ UNIVERSITY FACULTY OF MANAGERIAL SCIENCES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BOĞAZİÇİ ÜNİVERSİTESİ YÖNETİM BİLİMLER FAKÜLTESİ</dc:title>
  <dc:creator>TRM 2</dc:creator>
  <cp:lastModifiedBy>TRM 2</cp:lastModifiedBy>
  <cp:revision>21</cp:revision>
  <dcterms:created xsi:type="dcterms:W3CDTF">2023-07-19T12:10:16Z</dcterms:created>
  <dcterms:modified xsi:type="dcterms:W3CDTF">2023-07-20T08:09:46Z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2023-07-18T00:00:00Z</vt:filetime>
  </property>
  <property fmtid="{D5CDD505-2E9C-101B-9397-08002B2CF9AE}" pid="3" name="Creator">
    <vt:lpwstr>PDFium</vt:lpwstr>
  </property>
  <property fmtid="{D5CDD505-2E9C-101B-9397-08002B2CF9AE}" pid="4" name="LastSaved">
    <vt:filetime>2023-07-18T00:00:00Z</vt:filetime>
  </property>
</Properties>
</file>